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59" r:id="rId18"/>
    <p:sldId id="295" r:id="rId19"/>
    <p:sldId id="296" r:id="rId20"/>
    <p:sldId id="297" r:id="rId21"/>
    <p:sldId id="298" r:id="rId22"/>
    <p:sldId id="299" r:id="rId23"/>
    <p:sldId id="266" r:id="rId24"/>
    <p:sldId id="267" r:id="rId25"/>
    <p:sldId id="268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1pPr>
    <a:lvl2pPr marL="0" marR="0" indent="3429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2pPr>
    <a:lvl3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3pPr>
    <a:lvl4pPr marL="0" marR="0" indent="10287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4pPr>
    <a:lvl5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5pPr>
    <a:lvl6pPr marL="0" marR="0" indent="17145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6pPr>
    <a:lvl7pPr marL="0" marR="0" indent="2057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7pPr>
    <a:lvl8pPr marL="0" marR="0" indent="24003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8pPr>
    <a:lvl9pPr marL="0" marR="0" indent="2743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boar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1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25654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Image"/>
          <p:cNvSpPr>
            <a:spLocks noGrp="1"/>
          </p:cNvSpPr>
          <p:nvPr>
            <p:ph type="pic" sz="half" idx="21"/>
          </p:nvPr>
        </p:nvSpPr>
        <p:spPr>
          <a:xfrm>
            <a:off x="6794500" y="3073400"/>
            <a:ext cx="5486400" cy="548640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946400"/>
            <a:ext cx="5105400" cy="5740400"/>
          </a:xfrm>
          <a:prstGeom prst="rect">
            <a:avLst/>
          </a:prstGeom>
        </p:spPr>
        <p:txBody>
          <a:bodyPr/>
          <a:lstStyle>
            <a:lvl1pPr marL="863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1pPr>
            <a:lvl2pPr marL="14099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2pPr>
            <a:lvl3pPr marL="19433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3pPr>
            <a:lvl4pPr marL="2514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4pPr>
            <a:lvl5pPr marL="30990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301" y="9258300"/>
            <a:ext cx="329261" cy="39066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946400"/>
            <a:ext cx="5105400" cy="5740400"/>
          </a:xfrm>
          <a:prstGeom prst="rect">
            <a:avLst/>
          </a:prstGeom>
        </p:spPr>
        <p:txBody>
          <a:bodyPr/>
          <a:lstStyle>
            <a:lvl1pPr marL="863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1pPr>
            <a:lvl2pPr marL="14099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2pPr>
            <a:lvl3pPr marL="19433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3pPr>
            <a:lvl4pPr marL="2514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4pPr>
            <a:lvl5pPr marL="30990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07300" y="2946400"/>
            <a:ext cx="4127500" cy="5740400"/>
          </a:xfrm>
          <a:prstGeom prst="rect">
            <a:avLst/>
          </a:prstGeom>
        </p:spPr>
        <p:txBody>
          <a:bodyPr/>
          <a:lstStyle>
            <a:lvl1pPr marL="863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1pPr>
            <a:lvl2pPr marL="14099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2pPr>
            <a:lvl3pPr marL="19433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3pPr>
            <a:lvl4pPr marL="2514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4pPr>
            <a:lvl5pPr marL="30990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946400"/>
            <a:ext cx="10464800" cy="5740400"/>
          </a:xfrm>
          <a:prstGeom prst="rect">
            <a:avLst/>
          </a:prstGeom>
        </p:spPr>
        <p:txBody>
          <a:bodyPr/>
          <a:lstStyle>
            <a:lvl1pPr>
              <a:spcBef>
                <a:spcPts val="3000"/>
              </a:spcBef>
              <a:buBlip>
                <a:blip r:embed="rId2"/>
              </a:buBlip>
            </a:lvl1pPr>
            <a:lvl2pPr>
              <a:spcBef>
                <a:spcPts val="3000"/>
              </a:spcBef>
              <a:buBlip>
                <a:blip r:embed="rId2"/>
              </a:buBlip>
            </a:lvl2pPr>
            <a:lvl3pPr>
              <a:spcBef>
                <a:spcPts val="3000"/>
              </a:spcBef>
              <a:buBlip>
                <a:blip r:embed="rId2"/>
              </a:buBlip>
            </a:lvl3pPr>
            <a:lvl4pPr>
              <a:spcBef>
                <a:spcPts val="3000"/>
              </a:spcBef>
              <a:buBlip>
                <a:blip r:embed="rId2"/>
              </a:buBlip>
            </a:lvl4pPr>
            <a:lvl5pPr>
              <a:spcBef>
                <a:spcPts val="3000"/>
              </a:spcBef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946400"/>
            <a:ext cx="10464800" cy="5740400"/>
          </a:xfrm>
          <a:prstGeom prst="rect">
            <a:avLst/>
          </a:prstGeom>
        </p:spPr>
        <p:txBody>
          <a:bodyPr numCol="2" spcCol="523240" anchor="t"/>
          <a:lstStyle>
            <a:lvl1pPr marL="863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1pPr>
            <a:lvl2pPr marL="14099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2pPr>
            <a:lvl3pPr marL="19433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3pPr>
            <a:lvl4pPr marL="2514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4pPr>
            <a:lvl5pPr marL="30990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>
            <a:spLocks noGrp="1"/>
          </p:cNvSpPr>
          <p:nvPr>
            <p:ph type="pic" sz="half" idx="21"/>
          </p:nvPr>
        </p:nvSpPr>
        <p:spPr>
          <a:xfrm>
            <a:off x="3771900" y="2006600"/>
            <a:ext cx="5461000" cy="546100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828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>
            <a:spLocks noGrp="1"/>
          </p:cNvSpPr>
          <p:nvPr>
            <p:ph type="pic" sz="half" idx="21"/>
          </p:nvPr>
        </p:nvSpPr>
        <p:spPr>
          <a:xfrm>
            <a:off x="6781800" y="2133600"/>
            <a:ext cx="5486400" cy="548640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596900" y="1790700"/>
            <a:ext cx="6032500" cy="30480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96900" y="4940300"/>
            <a:ext cx="6032500" cy="3048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300" y="9258300"/>
            <a:ext cx="329261" cy="3906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9pPr>
    </p:titleStyle>
    <p:bodyStyle>
      <a:lvl1pPr marL="8936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1pPr>
      <a:lvl2pPr marL="14397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2pPr>
      <a:lvl3pPr marL="19731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3pPr>
      <a:lvl4pPr marL="25446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4pPr>
      <a:lvl5pPr marL="31288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5pPr>
      <a:lvl6pPr marL="34844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6pPr>
      <a:lvl7pPr marL="38400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7pPr>
      <a:lvl8pPr marL="41956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8pPr>
      <a:lvl9pPr marL="45512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board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1pPr>
      <a:lvl2pPr marL="0" marR="0" indent="228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2pPr>
      <a:lvl3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3pPr>
      <a:lvl4pPr marL="0" marR="0" indent="685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4pPr>
      <a:lvl5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5pPr>
      <a:lvl6pPr marL="0" marR="0" indent="1143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6pPr>
      <a:lvl7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7pPr>
      <a:lvl8pPr marL="0" marR="0" indent="1600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smuskal@eidogen-sertanty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muskal@eidogen-sertanty.com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706.03762.pdf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teven M. Muskal…"/>
          <p:cNvSpPr txBox="1">
            <a:spLocks noGrp="1"/>
          </p:cNvSpPr>
          <p:nvPr>
            <p:ph type="subTitle" sz="half" idx="1"/>
          </p:nvPr>
        </p:nvSpPr>
        <p:spPr>
          <a:xfrm>
            <a:off x="1270000" y="6277401"/>
            <a:ext cx="10464800" cy="3003134"/>
          </a:xfrm>
          <a:prstGeom prst="rect">
            <a:avLst/>
          </a:prstGeom>
        </p:spPr>
        <p:txBody>
          <a:bodyPr/>
          <a:lstStyle/>
          <a:p>
            <a:pPr>
              <a:defRPr sz="45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Steven M. Muskal</a:t>
            </a:r>
          </a:p>
          <a:p>
            <a:pPr>
              <a:defRPr sz="24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Chief Executive Officer</a:t>
            </a:r>
          </a:p>
          <a:p>
            <a:pPr>
              <a:defRPr sz="24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Eidogen-Sertanty, Inc.</a:t>
            </a:r>
          </a:p>
          <a:p>
            <a:pPr>
              <a:defRPr sz="2400">
                <a:solidFill>
                  <a:schemeClr val="accent1">
                    <a:satOff val="14131"/>
                    <a:lumOff val="-30114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u="sng">
                <a:hlinkClick r:id="rId2"/>
              </a:rPr>
              <a:t>smuskal@eidogen-sertanty.com</a:t>
            </a:r>
          </a:p>
          <a:p>
            <a:pPr>
              <a:defRPr sz="2400">
                <a:solidFill>
                  <a:schemeClr val="accent1">
                    <a:satOff val="14131"/>
                    <a:lumOff val="-30114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steven.muskal@gmail.com</a:t>
            </a:r>
          </a:p>
        </p:txBody>
      </p:sp>
      <p:sp>
        <p:nvSpPr>
          <p:cNvPr id="119" name="My 37 38-Year Journey with Neural Networks:…"/>
          <p:cNvSpPr txBox="1"/>
          <p:nvPr/>
        </p:nvSpPr>
        <p:spPr>
          <a:xfrm>
            <a:off x="719503" y="546738"/>
            <a:ext cx="11947186" cy="5056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defRPr sz="55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dirty="0"/>
              <a:t>My 37 38-Year Journey with Neural Networks: </a:t>
            </a:r>
          </a:p>
          <a:p>
            <a:pPr>
              <a:lnSpc>
                <a:spcPct val="140000"/>
              </a:lnSpc>
              <a:spcBef>
                <a:spcPts val="2500"/>
              </a:spcBef>
              <a:defRPr sz="55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dirty="0"/>
              <a:t>Can They Further Unlock Pichia's Potential?</a:t>
            </a:r>
          </a:p>
        </p:txBody>
      </p:sp>
      <p:pic>
        <p:nvPicPr>
          <p:cNvPr id="120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8900000">
            <a:off x="2258898" y="1227424"/>
            <a:ext cx="986926" cy="88901"/>
          </a:xfrm>
          <a:prstGeom prst="rect">
            <a:avLst/>
          </a:prstGeom>
        </p:spPr>
      </p:pic>
      <p:sp>
        <p:nvSpPr>
          <p:cNvPr id="122" name="3/26/2024"/>
          <p:cNvSpPr txBox="1"/>
          <p:nvPr/>
        </p:nvSpPr>
        <p:spPr>
          <a:xfrm>
            <a:off x="10795147" y="9044757"/>
            <a:ext cx="2158706" cy="630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3/26/2024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train Engineering &amp; Expression…"/>
          <p:cNvSpPr txBox="1"/>
          <p:nvPr/>
        </p:nvSpPr>
        <p:spPr>
          <a:xfrm>
            <a:off x="1254637" y="1544277"/>
            <a:ext cx="12451326" cy="735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317500" algn="l">
              <a:lnSpc>
                <a:spcPct val="120000"/>
              </a:lnSpc>
              <a:buClr>
                <a:srgbClr val="1F1F1F"/>
              </a:buClr>
              <a:buSzPct val="100000"/>
              <a:buFont typeface="Helvetica Neue"/>
              <a:buChar char="•"/>
              <a:defRPr sz="3000">
                <a:solidFill>
                  <a:srgbClr val="1F1F1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Strain Engineering &amp; Expression</a:t>
            </a:r>
          </a:p>
          <a:p>
            <a:pPr marL="457200" indent="-317500" algn="l">
              <a:lnSpc>
                <a:spcPct val="120000"/>
              </a:lnSpc>
              <a:buClr>
                <a:srgbClr val="1F1F1F"/>
              </a:buClr>
              <a:buSzPct val="100000"/>
              <a:buFont typeface="Helvetica Neue"/>
              <a:buChar char="•"/>
              <a:defRPr sz="3000">
                <a:solidFill>
                  <a:srgbClr val="1F1F1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Optimal Expression Conditions</a:t>
            </a:r>
          </a:p>
          <a:p>
            <a:pPr marL="457200" indent="-317500" algn="l">
              <a:lnSpc>
                <a:spcPct val="120000"/>
              </a:lnSpc>
              <a:buClr>
                <a:srgbClr val="1F1F1F"/>
              </a:buClr>
              <a:buSzPct val="100000"/>
              <a:buFont typeface="Helvetica Neue"/>
              <a:buChar char="•"/>
              <a:defRPr sz="3000">
                <a:solidFill>
                  <a:srgbClr val="1F1F1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Scalability</a:t>
            </a:r>
          </a:p>
          <a:p>
            <a:pPr marL="457200" indent="-317500" algn="l">
              <a:lnSpc>
                <a:spcPct val="120000"/>
              </a:lnSpc>
              <a:buClr>
                <a:srgbClr val="1F1F1F"/>
              </a:buClr>
              <a:buSzPct val="100000"/>
              <a:buFont typeface="Helvetica Neue"/>
              <a:buChar char="•"/>
              <a:defRPr sz="3000">
                <a:solidFill>
                  <a:srgbClr val="1F1F1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Methanol Utilization Control</a:t>
            </a:r>
          </a:p>
          <a:p>
            <a:pPr marL="457200" indent="-317500" algn="l">
              <a:lnSpc>
                <a:spcPct val="120000"/>
              </a:lnSpc>
              <a:buClr>
                <a:srgbClr val="1F1F1F"/>
              </a:buClr>
              <a:buSzPct val="100000"/>
              <a:buFont typeface="Helvetica Neue"/>
              <a:buChar char="•"/>
              <a:defRPr sz="3000">
                <a:solidFill>
                  <a:srgbClr val="1F1F1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Post-Translational Modifications</a:t>
            </a:r>
          </a:p>
          <a:p>
            <a:pPr marL="457200" indent="-317500" algn="l">
              <a:lnSpc>
                <a:spcPct val="120000"/>
              </a:lnSpc>
              <a:buClr>
                <a:srgbClr val="1F1F1F"/>
              </a:buClr>
              <a:buSzPct val="100000"/>
              <a:buFont typeface="Helvetica Neue"/>
              <a:buChar char="•"/>
              <a:defRPr sz="3000">
                <a:solidFill>
                  <a:srgbClr val="1F1F1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Product Recovery and Purification</a:t>
            </a:r>
          </a:p>
          <a:p>
            <a:pPr marL="457200" indent="-317500" algn="l">
              <a:lnSpc>
                <a:spcPct val="120000"/>
              </a:lnSpc>
              <a:buClr>
                <a:srgbClr val="1F1F1F"/>
              </a:buClr>
              <a:buSzPct val="100000"/>
              <a:buFont typeface="Helvetica Neue"/>
              <a:buChar char="•"/>
              <a:defRPr sz="3000">
                <a:solidFill>
                  <a:srgbClr val="1F1F1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Contamination Control</a:t>
            </a:r>
          </a:p>
          <a:p>
            <a:pPr marL="457200" indent="-317500" algn="l">
              <a:lnSpc>
                <a:spcPct val="120000"/>
              </a:lnSpc>
              <a:buClr>
                <a:srgbClr val="1F1F1F"/>
              </a:buClr>
              <a:buSzPct val="100000"/>
              <a:buFont typeface="Helvetica Neue"/>
              <a:buChar char="•"/>
              <a:defRPr sz="3000">
                <a:solidFill>
                  <a:srgbClr val="1F1F1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Regulatory Compliance</a:t>
            </a:r>
          </a:p>
          <a:p>
            <a:pPr marL="457200" indent="-317500" algn="l">
              <a:lnSpc>
                <a:spcPct val="120000"/>
              </a:lnSpc>
              <a:buClr>
                <a:srgbClr val="1F1F1F"/>
              </a:buClr>
              <a:buSzPct val="100000"/>
              <a:buFont typeface="Helvetica Neue"/>
              <a:buChar char="•"/>
              <a:defRPr sz="3000">
                <a:solidFill>
                  <a:srgbClr val="1F1F1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Cost-Effectiveness</a:t>
            </a:r>
          </a:p>
          <a:p>
            <a:pPr marL="457200" indent="-317500" algn="l">
              <a:lnSpc>
                <a:spcPct val="120000"/>
              </a:lnSpc>
              <a:buClr>
                <a:srgbClr val="1F1F1F"/>
              </a:buClr>
              <a:buSzPct val="100000"/>
              <a:buFont typeface="Helvetica Neue"/>
              <a:buChar char="•"/>
              <a:defRPr sz="3000">
                <a:solidFill>
                  <a:srgbClr val="1F1F1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Advances in Bioreactor Design and Process Monitoring</a:t>
            </a:r>
          </a:p>
        </p:txBody>
      </p:sp>
      <p:sp>
        <p:nvSpPr>
          <p:cNvPr id="192" name="Applicable Areas wrt Pichia"/>
          <p:cNvSpPr txBox="1"/>
          <p:nvPr/>
        </p:nvSpPr>
        <p:spPr>
          <a:xfrm>
            <a:off x="1508738" y="129526"/>
            <a:ext cx="9987324" cy="1518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Applicable Areas wrt Pichia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Optimization of Fermentation Conditions…"/>
          <p:cNvSpPr txBox="1"/>
          <p:nvPr/>
        </p:nvSpPr>
        <p:spPr>
          <a:xfrm>
            <a:off x="112858" y="21576"/>
            <a:ext cx="12779084" cy="1887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5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Optimization of Fermentation Conditions</a:t>
            </a:r>
          </a:p>
          <a:p>
            <a:pPr>
              <a:defRPr sz="3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Human Soluble Catechol-O-methyltransferase (E. coli)</a:t>
            </a:r>
          </a:p>
          <a:p>
            <a:pPr>
              <a:defRPr sz="30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(2012)</a:t>
            </a:r>
          </a:p>
        </p:txBody>
      </p:sp>
      <p:pic>
        <p:nvPicPr>
          <p:cNvPr id="195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3041592"/>
            <a:ext cx="5365209" cy="4127616"/>
          </a:xfrm>
          <a:prstGeom prst="rect">
            <a:avLst/>
          </a:prstGeom>
          <a:ln w="88900">
            <a:miter lim="400000"/>
          </a:ln>
        </p:spPr>
      </p:pic>
      <p:sp>
        <p:nvSpPr>
          <p:cNvPr id="196" name="https://pubmed.ncbi.nlm.nih.gov/22498435/"/>
          <p:cNvSpPr txBox="1"/>
          <p:nvPr/>
        </p:nvSpPr>
        <p:spPr>
          <a:xfrm>
            <a:off x="3492563" y="9152370"/>
            <a:ext cx="6019674" cy="49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https://pubmed.ncbi.nlm.nih.gov/22498435/</a:t>
            </a:r>
          </a:p>
        </p:txBody>
      </p:sp>
      <p:sp>
        <p:nvSpPr>
          <p:cNvPr id="197" name="Temp"/>
          <p:cNvSpPr txBox="1"/>
          <p:nvPr/>
        </p:nvSpPr>
        <p:spPr>
          <a:xfrm>
            <a:off x="9429" y="3512890"/>
            <a:ext cx="1317258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dirty="0"/>
              <a:t>Temp</a:t>
            </a:r>
          </a:p>
        </p:txBody>
      </p:sp>
      <p:sp>
        <p:nvSpPr>
          <p:cNvPr id="198" name="RPM"/>
          <p:cNvSpPr txBox="1"/>
          <p:nvPr/>
        </p:nvSpPr>
        <p:spPr>
          <a:xfrm>
            <a:off x="178968" y="5584176"/>
            <a:ext cx="978181" cy="655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RPM</a:t>
            </a:r>
          </a:p>
        </p:txBody>
      </p:sp>
      <p:sp>
        <p:nvSpPr>
          <p:cNvPr id="199" name="pH"/>
          <p:cNvSpPr txBox="1"/>
          <p:nvPr/>
        </p:nvSpPr>
        <p:spPr>
          <a:xfrm>
            <a:off x="375782" y="4549126"/>
            <a:ext cx="584552" cy="655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pH</a:t>
            </a:r>
          </a:p>
        </p:txBody>
      </p:sp>
      <p:sp>
        <p:nvSpPr>
          <p:cNvPr id="200" name="hCOMT"/>
          <p:cNvSpPr txBox="1"/>
          <p:nvPr/>
        </p:nvSpPr>
        <p:spPr>
          <a:xfrm>
            <a:off x="5927988" y="4988315"/>
            <a:ext cx="2065888" cy="65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hCOMT</a:t>
            </a:r>
          </a:p>
        </p:txBody>
      </p:sp>
      <p:pic>
        <p:nvPicPr>
          <p:cNvPr id="201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050" y="2724150"/>
            <a:ext cx="4838700" cy="5397500"/>
          </a:xfrm>
          <a:prstGeom prst="rect">
            <a:avLst/>
          </a:prstGeom>
          <a:ln w="88900">
            <a:miter lim="400000"/>
          </a:ln>
        </p:spPr>
      </p:pic>
      <p:sp>
        <p:nvSpPr>
          <p:cNvPr id="202" name="Triangle"/>
          <p:cNvSpPr/>
          <p:nvPr/>
        </p:nvSpPr>
        <p:spPr>
          <a:xfrm>
            <a:off x="8692666" y="7509727"/>
            <a:ext cx="270247" cy="181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000000"/>
            </a:solidFill>
            <a:miter lim="400000"/>
          </a:ln>
          <a:effectLst>
            <a:outerShdw blurRad="63500" dir="16200000" rotWithShape="0">
              <a:srgbClr val="FFFFFF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3" name="Calibration"/>
          <p:cNvSpPr txBox="1"/>
          <p:nvPr/>
        </p:nvSpPr>
        <p:spPr>
          <a:xfrm>
            <a:off x="9161981" y="7369061"/>
            <a:ext cx="3514265" cy="454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8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Calibration</a:t>
            </a:r>
          </a:p>
        </p:txBody>
      </p:sp>
      <p:sp>
        <p:nvSpPr>
          <p:cNvPr id="204" name="Validation"/>
          <p:cNvSpPr txBox="1"/>
          <p:nvPr/>
        </p:nvSpPr>
        <p:spPr>
          <a:xfrm>
            <a:off x="9161981" y="7759470"/>
            <a:ext cx="3514265" cy="454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8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Validation</a:t>
            </a:r>
          </a:p>
        </p:txBody>
      </p:sp>
      <p:sp>
        <p:nvSpPr>
          <p:cNvPr id="205" name="Last Optimization Step(s)"/>
          <p:cNvSpPr txBox="1"/>
          <p:nvPr/>
        </p:nvSpPr>
        <p:spPr>
          <a:xfrm>
            <a:off x="9161981" y="8162912"/>
            <a:ext cx="3514265" cy="454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8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Last Optimization Step(s)</a:t>
            </a:r>
          </a:p>
        </p:txBody>
      </p:sp>
      <p:sp>
        <p:nvSpPr>
          <p:cNvPr id="206" name="Triangle"/>
          <p:cNvSpPr/>
          <p:nvPr/>
        </p:nvSpPr>
        <p:spPr>
          <a:xfrm>
            <a:off x="8692666" y="7902277"/>
            <a:ext cx="270247" cy="181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38100">
            <a:solidFill>
              <a:srgbClr val="000000"/>
            </a:solidFill>
            <a:miter lim="400000"/>
          </a:ln>
          <a:effectLst>
            <a:outerShdw blurRad="63500" dir="16200000" rotWithShape="0">
              <a:srgbClr val="FFFFFF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7" name="Triangle"/>
          <p:cNvSpPr/>
          <p:nvPr/>
        </p:nvSpPr>
        <p:spPr>
          <a:xfrm>
            <a:off x="8692666" y="8305718"/>
            <a:ext cx="270247" cy="181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38100">
            <a:solidFill>
              <a:schemeClr val="accent5">
                <a:hueOff val="457874"/>
                <a:satOff val="-29218"/>
                <a:lumOff val="-29125"/>
              </a:schemeClr>
            </a:solidFill>
            <a:miter lim="400000"/>
          </a:ln>
          <a:effectLst>
            <a:outerShdw blurRad="63500" dir="16200000" rotWithShape="0">
              <a:srgbClr val="FFFFFF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50" y="3292222"/>
            <a:ext cx="5676900" cy="4889501"/>
          </a:xfrm>
          <a:prstGeom prst="rect">
            <a:avLst/>
          </a:prstGeom>
          <a:ln w="88900">
            <a:miter lim="400000"/>
          </a:ln>
        </p:spPr>
      </p:pic>
      <p:sp>
        <p:nvSpPr>
          <p:cNvPr id="210" name="An Artificial Neural Network for Membrane-Bound Catechol-O-Methyltransferase Biosynthesis with Pichia Pastoris Methanol-Induced Cultures…"/>
          <p:cNvSpPr txBox="1"/>
          <p:nvPr/>
        </p:nvSpPr>
        <p:spPr>
          <a:xfrm>
            <a:off x="112858" y="123176"/>
            <a:ext cx="12779084" cy="2522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3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An Artificial Neural Network for Membrane-Bound Catechol-O-Methyltransferase Biosynthesis with Pichia Pastoris Methanol-Induced Cultures</a:t>
            </a:r>
          </a:p>
          <a:p>
            <a:pPr>
              <a:defRPr sz="30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(2015)</a:t>
            </a:r>
          </a:p>
        </p:txBody>
      </p:sp>
      <p:sp>
        <p:nvSpPr>
          <p:cNvPr id="211" name="https://www.ncbi.nlm.nih.gov/pmc/articles/PMC4527236/"/>
          <p:cNvSpPr txBox="1"/>
          <p:nvPr/>
        </p:nvSpPr>
        <p:spPr>
          <a:xfrm>
            <a:off x="2574918" y="9228570"/>
            <a:ext cx="7883501" cy="49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https://www.ncbi.nlm.nih.gov/pmc/articles/PMC4527236/</a:t>
            </a:r>
          </a:p>
        </p:txBody>
      </p:sp>
      <p:pic>
        <p:nvPicPr>
          <p:cNvPr id="21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145" y="3215850"/>
            <a:ext cx="5244022" cy="4078684"/>
          </a:xfrm>
          <a:prstGeom prst="rect">
            <a:avLst/>
          </a:prstGeom>
          <a:ln w="88900">
            <a:miter lim="400000"/>
          </a:ln>
        </p:spPr>
      </p:pic>
      <p:sp>
        <p:nvSpPr>
          <p:cNvPr id="213" name="Temp"/>
          <p:cNvSpPr txBox="1"/>
          <p:nvPr/>
        </p:nvSpPr>
        <p:spPr>
          <a:xfrm>
            <a:off x="35188" y="3819971"/>
            <a:ext cx="133641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dirty="0"/>
              <a:t>Temp</a:t>
            </a:r>
          </a:p>
        </p:txBody>
      </p:sp>
      <p:sp>
        <p:nvSpPr>
          <p:cNvPr id="214" name="MeOH"/>
          <p:cNvSpPr txBox="1"/>
          <p:nvPr/>
        </p:nvSpPr>
        <p:spPr>
          <a:xfrm>
            <a:off x="64387" y="5882626"/>
            <a:ext cx="1181943" cy="655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MeOH</a:t>
            </a:r>
          </a:p>
        </p:txBody>
      </p:sp>
      <p:sp>
        <p:nvSpPr>
          <p:cNvPr id="215" name="DMSO"/>
          <p:cNvSpPr txBox="1"/>
          <p:nvPr/>
        </p:nvSpPr>
        <p:spPr>
          <a:xfrm>
            <a:off x="71965" y="4828526"/>
            <a:ext cx="1166787" cy="655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DMSO</a:t>
            </a:r>
          </a:p>
        </p:txBody>
      </p:sp>
      <p:sp>
        <p:nvSpPr>
          <p:cNvPr id="216" name="Rectangle"/>
          <p:cNvSpPr/>
          <p:nvPr/>
        </p:nvSpPr>
        <p:spPr>
          <a:xfrm>
            <a:off x="5994400" y="4914900"/>
            <a:ext cx="1044537" cy="23317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7" name="MBCOMT"/>
          <p:cNvSpPr txBox="1"/>
          <p:nvPr/>
        </p:nvSpPr>
        <p:spPr>
          <a:xfrm>
            <a:off x="6016888" y="5409298"/>
            <a:ext cx="2065888" cy="65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MBCOMT</a:t>
            </a:r>
          </a:p>
        </p:txBody>
      </p:sp>
      <p:sp>
        <p:nvSpPr>
          <p:cNvPr id="218" name="Rectangle"/>
          <p:cNvSpPr/>
          <p:nvPr/>
        </p:nvSpPr>
        <p:spPr>
          <a:xfrm>
            <a:off x="1371600" y="2857500"/>
            <a:ext cx="3111818" cy="4912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9" name="Circle"/>
          <p:cNvSpPr/>
          <p:nvPr/>
        </p:nvSpPr>
        <p:spPr>
          <a:xfrm>
            <a:off x="8610116" y="7556500"/>
            <a:ext cx="206747" cy="208004"/>
          </a:xfrm>
          <a:prstGeom prst="ellipse">
            <a:avLst/>
          </a:prstGeom>
          <a:ln w="25400">
            <a:solidFill>
              <a:srgbClr val="1902F3"/>
            </a:solidFill>
            <a:miter lim="400000"/>
          </a:ln>
          <a:effectLst>
            <a:outerShdw blurRad="63500" dir="16200000" rotWithShape="0">
              <a:srgbClr val="FFFFFF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0" name="Circle"/>
          <p:cNvSpPr/>
          <p:nvPr/>
        </p:nvSpPr>
        <p:spPr>
          <a:xfrm>
            <a:off x="8610116" y="8438667"/>
            <a:ext cx="206747" cy="208005"/>
          </a:xfrm>
          <a:prstGeom prst="ellipse">
            <a:avLst/>
          </a:prstGeom>
          <a:ln w="25400">
            <a:solidFill>
              <a:srgbClr val="DF5B2A"/>
            </a:solidFill>
            <a:miter lim="400000"/>
          </a:ln>
          <a:effectLst>
            <a:outerShdw blurRad="63500" dir="16200000" rotWithShape="0">
              <a:srgbClr val="FFFFFF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1" name="Triangle"/>
          <p:cNvSpPr/>
          <p:nvPr/>
        </p:nvSpPr>
        <p:spPr>
          <a:xfrm>
            <a:off x="8578366" y="7996889"/>
            <a:ext cx="270247" cy="181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25400">
            <a:solidFill>
              <a:srgbClr val="7BFB4C"/>
            </a:solidFill>
            <a:miter lim="400000"/>
          </a:ln>
          <a:effectLst>
            <a:outerShdw blurRad="63500" dir="16200000" rotWithShape="0">
              <a:srgbClr val="FFFFFF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2" name="Central Composite Design"/>
          <p:cNvSpPr txBox="1"/>
          <p:nvPr/>
        </p:nvSpPr>
        <p:spPr>
          <a:xfrm>
            <a:off x="9047681" y="7433417"/>
            <a:ext cx="3514265" cy="454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8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Central Composite Design</a:t>
            </a:r>
          </a:p>
        </p:txBody>
      </p:sp>
      <p:sp>
        <p:nvSpPr>
          <p:cNvPr id="223" name="Model Optimization"/>
          <p:cNvSpPr txBox="1"/>
          <p:nvPr/>
        </p:nvSpPr>
        <p:spPr>
          <a:xfrm>
            <a:off x="9047681" y="7856222"/>
            <a:ext cx="3514265" cy="454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8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Model Optimization</a:t>
            </a:r>
          </a:p>
        </p:txBody>
      </p:sp>
      <p:sp>
        <p:nvSpPr>
          <p:cNvPr id="224" name="Outlier(s)"/>
          <p:cNvSpPr txBox="1"/>
          <p:nvPr/>
        </p:nvSpPr>
        <p:spPr>
          <a:xfrm>
            <a:off x="9047681" y="8279918"/>
            <a:ext cx="3514265" cy="454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8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Outlier(s)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546" y="2038953"/>
            <a:ext cx="4349708" cy="7256337"/>
          </a:xfrm>
          <a:prstGeom prst="rect">
            <a:avLst/>
          </a:prstGeom>
          <a:ln w="88900">
            <a:miter lim="400000"/>
          </a:ln>
        </p:spPr>
      </p:pic>
      <p:sp>
        <p:nvSpPr>
          <p:cNvPr id="227" name="AI-based Forecasting of Ethanol Fermentation Using Yeast Morphological Data…"/>
          <p:cNvSpPr txBox="1"/>
          <p:nvPr/>
        </p:nvSpPr>
        <p:spPr>
          <a:xfrm>
            <a:off x="112858" y="27926"/>
            <a:ext cx="12779084" cy="2001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5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AI-based Forecasting of Ethanol Fermentation Using Yeast Morphological Data</a:t>
            </a:r>
          </a:p>
          <a:p>
            <a:pPr>
              <a:defRPr sz="30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(2021)</a:t>
            </a:r>
          </a:p>
        </p:txBody>
      </p:sp>
      <p:sp>
        <p:nvSpPr>
          <p:cNvPr id="228" name="https://academic.oup.com/bbb/article/86/1/125/6424286"/>
          <p:cNvSpPr txBox="1"/>
          <p:nvPr/>
        </p:nvSpPr>
        <p:spPr>
          <a:xfrm>
            <a:off x="2725469" y="9304770"/>
            <a:ext cx="7782462" cy="49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https://academic.oup.com/bbb/article/86/1/125/6424286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What Challenges Are You Facing?"/>
          <p:cNvSpPr txBox="1">
            <a:spLocks noGrp="1"/>
          </p:cNvSpPr>
          <p:nvPr>
            <p:ph type="title"/>
          </p:nvPr>
        </p:nvSpPr>
        <p:spPr>
          <a:xfrm>
            <a:off x="241300" y="-76299"/>
            <a:ext cx="12522200" cy="2540001"/>
          </a:xfrm>
          <a:prstGeom prst="rect">
            <a:avLst/>
          </a:prstGeom>
        </p:spPr>
        <p:txBody>
          <a:bodyPr/>
          <a:lstStyle>
            <a:lvl1pPr>
              <a:defRPr sz="5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What Challenges Are You Facing? </a:t>
            </a:r>
          </a:p>
        </p:txBody>
      </p:sp>
      <p:pic>
        <p:nvPicPr>
          <p:cNvPr id="23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31" y="2202357"/>
            <a:ext cx="10345769" cy="7228486"/>
          </a:xfrm>
          <a:prstGeom prst="rect">
            <a:avLst/>
          </a:prstGeom>
          <a:ln w="88900">
            <a:miter lim="400000"/>
          </a:ln>
        </p:spPr>
      </p:pic>
      <p:sp>
        <p:nvSpPr>
          <p:cNvPr id="232" name="Rectangle"/>
          <p:cNvSpPr/>
          <p:nvPr/>
        </p:nvSpPr>
        <p:spPr>
          <a:xfrm>
            <a:off x="8763000" y="5181698"/>
            <a:ext cx="2610705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3" name="Rectangle"/>
          <p:cNvSpPr/>
          <p:nvPr/>
        </p:nvSpPr>
        <p:spPr>
          <a:xfrm>
            <a:off x="8763000" y="7518400"/>
            <a:ext cx="2610705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4" name="Rectangle"/>
          <p:cNvSpPr/>
          <p:nvPr/>
        </p:nvSpPr>
        <p:spPr>
          <a:xfrm>
            <a:off x="8763000" y="3187700"/>
            <a:ext cx="2610705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5" name="Output Patterns"/>
          <p:cNvSpPr txBox="1"/>
          <p:nvPr/>
        </p:nvSpPr>
        <p:spPr>
          <a:xfrm>
            <a:off x="8077223" y="3372432"/>
            <a:ext cx="4515658" cy="742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>
                    <a:satOff val="14131"/>
                    <a:lumOff val="-30114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Output Patterns</a:t>
            </a:r>
          </a:p>
        </p:txBody>
      </p:sp>
      <p:sp>
        <p:nvSpPr>
          <p:cNvPr id="236" name="Input Patterns"/>
          <p:cNvSpPr txBox="1"/>
          <p:nvPr/>
        </p:nvSpPr>
        <p:spPr>
          <a:xfrm>
            <a:off x="8219800" y="7782118"/>
            <a:ext cx="4230504" cy="742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>
                    <a:satOff val="14131"/>
                    <a:lumOff val="-30114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Input Patterns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20800"/>
            <a:ext cx="11480800" cy="7112000"/>
          </a:xfrm>
          <a:prstGeom prst="rect">
            <a:avLst/>
          </a:prstGeom>
          <a:ln w="88900">
            <a:miter lim="400000"/>
          </a:ln>
        </p:spPr>
      </p:pic>
      <p:sp>
        <p:nvSpPr>
          <p:cNvPr id="239" name="You Do All…"/>
          <p:cNvSpPr txBox="1"/>
          <p:nvPr/>
        </p:nvSpPr>
        <p:spPr>
          <a:xfrm>
            <a:off x="8233809" y="2858124"/>
            <a:ext cx="2074382" cy="1014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25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You Do All</a:t>
            </a:r>
          </a:p>
          <a:p>
            <a:pPr>
              <a:lnSpc>
                <a:spcPct val="90000"/>
              </a:lnSpc>
              <a:defRPr sz="25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The Time</a:t>
            </a:r>
          </a:p>
        </p:txBody>
      </p:sp>
      <p:sp>
        <p:nvSpPr>
          <p:cNvPr id="240" name="smuskal@eidogen-sertanty.com…"/>
          <p:cNvSpPr txBox="1"/>
          <p:nvPr/>
        </p:nvSpPr>
        <p:spPr>
          <a:xfrm>
            <a:off x="3942297" y="8625320"/>
            <a:ext cx="5526606" cy="1037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chemeClr val="accent1">
                    <a:satOff val="14131"/>
                    <a:lumOff val="-30114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u="sng">
                <a:hlinkClick r:id="rId3"/>
              </a:rPr>
              <a:t>smuskal@eidogen-sertanty.com</a:t>
            </a:r>
          </a:p>
          <a:p>
            <a:pPr>
              <a:defRPr sz="2400">
                <a:solidFill>
                  <a:schemeClr val="accent1">
                    <a:satOff val="14131"/>
                    <a:lumOff val="-30114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steven.muskal@gmail.com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Looking Beyond Your Sphere of Understanding"/>
          <p:cNvSpPr txBox="1">
            <a:spLocks noGrp="1"/>
          </p:cNvSpPr>
          <p:nvPr>
            <p:ph type="title"/>
          </p:nvPr>
        </p:nvSpPr>
        <p:spPr>
          <a:xfrm>
            <a:off x="546100" y="114300"/>
            <a:ext cx="11912600" cy="3302000"/>
          </a:xfrm>
          <a:prstGeom prst="rect">
            <a:avLst/>
          </a:prstGeom>
        </p:spPr>
        <p:txBody>
          <a:bodyPr/>
          <a:lstStyle>
            <a:lvl1pPr>
              <a:defRPr sz="6000"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Looking Beyond Your Sphere of Understanding</a:t>
            </a:r>
          </a:p>
        </p:txBody>
      </p:sp>
      <p:sp>
        <p:nvSpPr>
          <p:cNvPr id="243" name="My first business card…"/>
          <p:cNvSpPr txBox="1">
            <a:spLocks noGrp="1"/>
          </p:cNvSpPr>
          <p:nvPr>
            <p:ph type="body" idx="1"/>
          </p:nvPr>
        </p:nvSpPr>
        <p:spPr>
          <a:xfrm>
            <a:off x="920750" y="2667000"/>
            <a:ext cx="11163300" cy="57404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>
                <a:latin typeface="Chalkduster"/>
                <a:ea typeface="Chalkduster"/>
                <a:cs typeface="Chalkduster"/>
                <a:sym typeface="Chalkduster"/>
              </a:defRPr>
            </a:pPr>
            <a:r>
              <a:t>My first business card</a:t>
            </a:r>
          </a:p>
          <a:p>
            <a:pPr>
              <a:buBlip>
                <a:blip r:embed="rId2"/>
              </a:buBlip>
              <a:defRPr>
                <a:latin typeface="Chalkduster"/>
                <a:ea typeface="Chalkduster"/>
                <a:cs typeface="Chalkduster"/>
                <a:sym typeface="Chalkduster"/>
              </a:defRPr>
            </a:pPr>
            <a:r>
              <a:t>Coke and Drugs</a:t>
            </a:r>
          </a:p>
          <a:p>
            <a:pPr>
              <a:buBlip>
                <a:blip r:embed="rId2"/>
              </a:buBlip>
              <a:defRPr>
                <a:latin typeface="Chalkduster"/>
                <a:ea typeface="Chalkduster"/>
                <a:cs typeface="Chalkduster"/>
                <a:sym typeface="Chalkduster"/>
              </a:defRPr>
            </a:pPr>
            <a:r>
              <a:t>Trudging through sand-hill</a:t>
            </a:r>
          </a:p>
          <a:p>
            <a:pPr>
              <a:buBlip>
                <a:blip r:embed="rId2"/>
              </a:buBlip>
              <a:defRPr>
                <a:latin typeface="Chalkduster"/>
                <a:ea typeface="Chalkduster"/>
                <a:cs typeface="Chalkduster"/>
                <a:sym typeface="Chalkduster"/>
              </a:defRPr>
            </a:pPr>
            <a:r>
              <a:t>Acquiring a company I helped build</a:t>
            </a:r>
          </a:p>
          <a:p>
            <a:pPr>
              <a:buBlip>
                <a:blip r:embed="rId2"/>
              </a:buBlip>
              <a:defRPr>
                <a:latin typeface="Chalkduster"/>
                <a:ea typeface="Chalkduster"/>
                <a:cs typeface="Chalkduster"/>
                <a:sym typeface="Chalkduster"/>
              </a:defRPr>
            </a:pPr>
            <a:r>
              <a:t>Developing a new brand</a:t>
            </a:r>
          </a:p>
        </p:txBody>
      </p:sp>
      <p:sp>
        <p:nvSpPr>
          <p:cNvPr id="244" name="Supplemental Slides"/>
          <p:cNvSpPr txBox="1"/>
          <p:nvPr/>
        </p:nvSpPr>
        <p:spPr>
          <a:xfrm>
            <a:off x="241300" y="3200400"/>
            <a:ext cx="125222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Supplemental Slides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he Ultimate Decision Maker…"/>
          <p:cNvSpPr txBox="1">
            <a:spLocks noGrp="1"/>
          </p:cNvSpPr>
          <p:nvPr>
            <p:ph type="title"/>
          </p:nvPr>
        </p:nvSpPr>
        <p:spPr>
          <a:xfrm>
            <a:off x="91702" y="-215900"/>
            <a:ext cx="12821396" cy="2271250"/>
          </a:xfrm>
          <a:prstGeom prst="rect">
            <a:avLst/>
          </a:prstGeom>
        </p:spPr>
        <p:txBody>
          <a:bodyPr/>
          <a:lstStyle>
            <a:lvl1pPr>
              <a:defRPr sz="5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The Ultimate Decision Maker…</a:t>
            </a:r>
          </a:p>
        </p:txBody>
      </p:sp>
      <p:pic>
        <p:nvPicPr>
          <p:cNvPr id="136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56" y="2329336"/>
            <a:ext cx="12053488" cy="5094928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597952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roup"/>
          <p:cNvGrpSpPr/>
          <p:nvPr/>
        </p:nvGrpSpPr>
        <p:grpSpPr>
          <a:xfrm>
            <a:off x="501650" y="2142364"/>
            <a:ext cx="12373758" cy="4808472"/>
            <a:chOff x="0" y="0"/>
            <a:chExt cx="12373757" cy="4808470"/>
          </a:xfrm>
        </p:grpSpPr>
        <p:pic>
          <p:nvPicPr>
            <p:cNvPr id="338" name="pasted-movie.png" descr="pasted-movi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674322" cy="480847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339" name="Xanthomonas…"/>
            <p:cNvSpPr txBox="1"/>
            <p:nvPr/>
          </p:nvSpPr>
          <p:spPr>
            <a:xfrm>
              <a:off x="9660742" y="1156878"/>
              <a:ext cx="2713016" cy="8485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Chalkduster"/>
                  <a:ea typeface="Chalkduster"/>
                  <a:cs typeface="Chalkduster"/>
                  <a:sym typeface="Chalkduster"/>
                </a:defRPr>
              </a:pPr>
              <a:r>
                <a:t> Xanthomonas </a:t>
              </a:r>
            </a:p>
            <a:p>
              <a:pPr>
                <a:defRPr sz="1400">
                  <a:solidFill>
                    <a:srgbClr val="000000"/>
                  </a:solidFill>
                  <a:latin typeface="Chalkduster"/>
                  <a:ea typeface="Chalkduster"/>
                  <a:cs typeface="Chalkduster"/>
                  <a:sym typeface="Chalkduster"/>
                </a:defRPr>
              </a:pPr>
              <a:r>
                <a:t>(plant pathogens)</a:t>
              </a:r>
            </a:p>
          </p:txBody>
        </p:sp>
        <p:sp>
          <p:nvSpPr>
            <p:cNvPr id="340" name="Pseudomonas…"/>
            <p:cNvSpPr txBox="1"/>
            <p:nvPr/>
          </p:nvSpPr>
          <p:spPr>
            <a:xfrm>
              <a:off x="9697621" y="2884078"/>
              <a:ext cx="2639258" cy="8485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Chalkduster"/>
                  <a:ea typeface="Chalkduster"/>
                  <a:cs typeface="Chalkduster"/>
                  <a:sym typeface="Chalkduster"/>
                </a:defRPr>
              </a:pPr>
              <a:r>
                <a:t>Pseudomonas </a:t>
              </a:r>
            </a:p>
            <a:p>
              <a:pPr>
                <a:defRPr sz="1400">
                  <a:solidFill>
                    <a:srgbClr val="000000"/>
                  </a:solidFill>
                  <a:latin typeface="Chalkduster"/>
                  <a:ea typeface="Chalkduster"/>
                  <a:cs typeface="Chalkduster"/>
                  <a:sym typeface="Chalkduster"/>
                </a:defRPr>
              </a:pPr>
              <a:r>
                <a:t>(ubiquitous)</a:t>
              </a:r>
            </a:p>
          </p:txBody>
        </p:sp>
      </p:grpSp>
      <p:pic>
        <p:nvPicPr>
          <p:cNvPr id="34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853" y="7350485"/>
            <a:ext cx="5152472" cy="2028466"/>
          </a:xfrm>
          <a:prstGeom prst="rect">
            <a:avLst/>
          </a:prstGeom>
          <a:ln w="88900">
            <a:miter lim="400000"/>
          </a:ln>
        </p:spPr>
      </p:pic>
      <p:pic>
        <p:nvPicPr>
          <p:cNvPr id="343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175" y="7350485"/>
            <a:ext cx="5083788" cy="2028466"/>
          </a:xfrm>
          <a:prstGeom prst="rect">
            <a:avLst/>
          </a:prstGeom>
          <a:ln w="88900">
            <a:miter lim="400000"/>
          </a:ln>
        </p:spPr>
      </p:pic>
      <p:sp>
        <p:nvSpPr>
          <p:cNvPr id="344" name="Classifying Complex Samples:…"/>
          <p:cNvSpPr txBox="1">
            <a:spLocks noGrp="1"/>
          </p:cNvSpPr>
          <p:nvPr>
            <p:ph type="title"/>
          </p:nvPr>
        </p:nvSpPr>
        <p:spPr>
          <a:xfrm>
            <a:off x="-178232" y="-406400"/>
            <a:ext cx="13132664" cy="3247050"/>
          </a:xfrm>
          <a:prstGeom prst="rect">
            <a:avLst/>
          </a:prstGeom>
        </p:spPr>
        <p:txBody>
          <a:bodyPr/>
          <a:lstStyle/>
          <a:p>
            <a:pPr>
              <a:defRPr sz="45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Classifying Complex Samples: </a:t>
            </a:r>
          </a:p>
          <a:p>
            <a:pPr>
              <a:defRPr sz="45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Pyrolysis MassSpec </a:t>
            </a:r>
          </a:p>
          <a:p>
            <a:pPr>
              <a:spcBef>
                <a:spcPts val="700"/>
              </a:spcBef>
              <a:defRPr sz="58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sz="3000"/>
              <a:t>(circa 1986) </a:t>
            </a:r>
          </a:p>
        </p:txBody>
      </p:sp>
    </p:spTree>
    <p:extLst>
      <p:ext uri="{BB962C8B-B14F-4D97-AF65-F5344CB8AC3E}">
        <p14:creationId xmlns:p14="http://schemas.microsoft.com/office/powerpoint/2010/main" val="80333067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87" y="2457401"/>
            <a:ext cx="5031208" cy="6456843"/>
          </a:xfrm>
          <a:prstGeom prst="rect">
            <a:avLst/>
          </a:prstGeom>
          <a:ln w="88900">
            <a:miter lim="400000"/>
          </a:ln>
        </p:spPr>
      </p:pic>
      <p:sp>
        <p:nvSpPr>
          <p:cNvPr id="347" name="Classifying Raman Spectra of Extracellular Vesicles based on Convolutional Neural Networks for Prostate Cancer Detection…"/>
          <p:cNvSpPr txBox="1">
            <a:spLocks noGrp="1"/>
          </p:cNvSpPr>
          <p:nvPr>
            <p:ph type="title"/>
          </p:nvPr>
        </p:nvSpPr>
        <p:spPr>
          <a:xfrm>
            <a:off x="152400" y="-173424"/>
            <a:ext cx="12522200" cy="2729948"/>
          </a:xfrm>
          <a:prstGeom prst="rect">
            <a:avLst/>
          </a:prstGeom>
        </p:spPr>
        <p:txBody>
          <a:bodyPr/>
          <a:lstStyle/>
          <a:p>
            <a:pPr>
              <a:defRPr sz="35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Classifying Raman Spectra of Extracellular Vesicles based on Convolutional Neural Networks for Prostate Cancer Detection</a:t>
            </a:r>
          </a:p>
          <a:p>
            <a:pPr>
              <a:defRPr sz="30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(2019)</a:t>
            </a:r>
          </a:p>
        </p:txBody>
      </p:sp>
      <p:sp>
        <p:nvSpPr>
          <p:cNvPr id="348" name="https://doi.org/10.1002/jrs.5770"/>
          <p:cNvSpPr txBox="1"/>
          <p:nvPr/>
        </p:nvSpPr>
        <p:spPr>
          <a:xfrm>
            <a:off x="4534805" y="9177770"/>
            <a:ext cx="4493990" cy="49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https://doi.org/10.1002/jrs.5770</a:t>
            </a:r>
          </a:p>
        </p:txBody>
      </p:sp>
      <p:sp>
        <p:nvSpPr>
          <p:cNvPr id="349" name="Prostate cancer cell line [PC3]…"/>
          <p:cNvSpPr txBox="1"/>
          <p:nvPr/>
        </p:nvSpPr>
        <p:spPr>
          <a:xfrm>
            <a:off x="7610437" y="6889287"/>
            <a:ext cx="445954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Prostate cancer cell line [PC3] </a:t>
            </a:r>
          </a:p>
          <a:p>
            <a:pPr algn="l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Lymph node carcinoma of the prostate [LNCaP]</a:t>
            </a:r>
          </a:p>
        </p:txBody>
      </p:sp>
      <p:pic>
        <p:nvPicPr>
          <p:cNvPr id="350" name="Classifies EVs… Classifies EVs w/accuracy of &gt;90%" descr="Classifies EVs… Classifies EVs w/accuracy of &gt;90%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893328" y="3666897"/>
            <a:ext cx="5893759" cy="153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2132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My Journey Began in the Late 80’s"/>
          <p:cNvSpPr txBox="1">
            <a:spLocks noGrp="1"/>
          </p:cNvSpPr>
          <p:nvPr>
            <p:ph type="title"/>
          </p:nvPr>
        </p:nvSpPr>
        <p:spPr>
          <a:xfrm>
            <a:off x="91702" y="-635000"/>
            <a:ext cx="12821396" cy="2271250"/>
          </a:xfrm>
          <a:prstGeom prst="rect">
            <a:avLst/>
          </a:prstGeom>
        </p:spPr>
        <p:txBody>
          <a:bodyPr/>
          <a:lstStyle>
            <a:lvl1pPr>
              <a:defRPr sz="5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My Journey Began in the Late 80’s</a:t>
            </a:r>
          </a:p>
        </p:txBody>
      </p:sp>
      <p:sp>
        <p:nvSpPr>
          <p:cNvPr id="128" name="Mines"/>
          <p:cNvSpPr txBox="1"/>
          <p:nvPr/>
        </p:nvSpPr>
        <p:spPr>
          <a:xfrm>
            <a:off x="781190" y="1711737"/>
            <a:ext cx="1307820" cy="65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1">
                    <a:satOff val="18910"/>
                    <a:lumOff val="-23604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Mines</a:t>
            </a:r>
          </a:p>
        </p:txBody>
      </p:sp>
      <p:sp>
        <p:nvSpPr>
          <p:cNvPr id="129" name="Berkeley"/>
          <p:cNvSpPr txBox="1"/>
          <p:nvPr/>
        </p:nvSpPr>
        <p:spPr>
          <a:xfrm>
            <a:off x="463339" y="3351359"/>
            <a:ext cx="1943522" cy="65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1">
                    <a:satOff val="18910"/>
                    <a:lumOff val="-23604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Berkeley</a:t>
            </a:r>
          </a:p>
        </p:txBody>
      </p:sp>
      <p:sp>
        <p:nvSpPr>
          <p:cNvPr id="130" name="MDL"/>
          <p:cNvSpPr txBox="1"/>
          <p:nvPr/>
        </p:nvSpPr>
        <p:spPr>
          <a:xfrm>
            <a:off x="963901" y="5146556"/>
            <a:ext cx="942398" cy="65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1">
                    <a:satOff val="18910"/>
                    <a:lumOff val="-23604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MDL</a:t>
            </a:r>
          </a:p>
        </p:txBody>
      </p:sp>
      <p:sp>
        <p:nvSpPr>
          <p:cNvPr id="131" name="Affymax"/>
          <p:cNvSpPr txBox="1"/>
          <p:nvPr/>
        </p:nvSpPr>
        <p:spPr>
          <a:xfrm>
            <a:off x="486915" y="6814753"/>
            <a:ext cx="1896370" cy="65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1">
                    <a:satOff val="18910"/>
                    <a:lumOff val="-23604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Affymax</a:t>
            </a:r>
          </a:p>
        </p:txBody>
      </p:sp>
      <p:sp>
        <p:nvSpPr>
          <p:cNvPr id="132" name="Eidogen"/>
          <p:cNvSpPr txBox="1"/>
          <p:nvPr/>
        </p:nvSpPr>
        <p:spPr>
          <a:xfrm>
            <a:off x="473864" y="8448026"/>
            <a:ext cx="1922472" cy="655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1">
                    <a:satOff val="18910"/>
                    <a:lumOff val="-23604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Eidogen</a:t>
            </a:r>
          </a:p>
        </p:txBody>
      </p:sp>
      <p:pic>
        <p:nvPicPr>
          <p:cNvPr id="13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074" y="1447800"/>
            <a:ext cx="6907879" cy="8122712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154" y="1158823"/>
            <a:ext cx="7275223" cy="7435954"/>
          </a:xfrm>
          <a:prstGeom prst="rect">
            <a:avLst/>
          </a:prstGeom>
          <a:ln w="88900">
            <a:miter lim="400000"/>
          </a:ln>
        </p:spPr>
      </p:pic>
      <p:sp>
        <p:nvSpPr>
          <p:cNvPr id="353" name="Predicting Protein Secondary Structure Content…"/>
          <p:cNvSpPr txBox="1"/>
          <p:nvPr/>
        </p:nvSpPr>
        <p:spPr>
          <a:xfrm>
            <a:off x="181694" y="135876"/>
            <a:ext cx="12641413" cy="1887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5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Predicting Protein Secondary Structure Content</a:t>
            </a:r>
          </a:p>
          <a:p>
            <a:pPr>
              <a:defRPr sz="30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(1992)</a:t>
            </a:r>
          </a:p>
        </p:txBody>
      </p:sp>
      <p:pic>
        <p:nvPicPr>
          <p:cNvPr id="354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228" y="1259208"/>
            <a:ext cx="4628556" cy="3644667"/>
          </a:xfrm>
          <a:prstGeom prst="rect">
            <a:avLst/>
          </a:prstGeom>
          <a:ln w="88900">
            <a:miter lim="400000"/>
          </a:ln>
        </p:spPr>
      </p:pic>
      <p:pic>
        <p:nvPicPr>
          <p:cNvPr id="355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939" y="4946689"/>
            <a:ext cx="6013135" cy="4327373"/>
          </a:xfrm>
          <a:prstGeom prst="rect">
            <a:avLst/>
          </a:prstGeom>
          <a:ln w="88900">
            <a:miter lim="400000"/>
          </a:ln>
        </p:spPr>
      </p:pic>
      <p:pic>
        <p:nvPicPr>
          <p:cNvPr id="356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800" y="5784850"/>
            <a:ext cx="1549241" cy="578927"/>
          </a:xfrm>
          <a:prstGeom prst="rect">
            <a:avLst/>
          </a:prstGeom>
          <a:ln w="88900">
            <a:miter lim="400000"/>
          </a:ln>
        </p:spPr>
      </p:pic>
      <p:sp>
        <p:nvSpPr>
          <p:cNvPr id="357" name="https://pubmed.ncbi.nlm.nih.gov/1602478/"/>
          <p:cNvSpPr txBox="1"/>
          <p:nvPr/>
        </p:nvSpPr>
        <p:spPr>
          <a:xfrm>
            <a:off x="3613809" y="9223216"/>
            <a:ext cx="5777182" cy="49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https://pubmed.ncbi.nlm.nih.gov/1602478/</a:t>
            </a:r>
          </a:p>
        </p:txBody>
      </p:sp>
      <p:sp>
        <p:nvSpPr>
          <p:cNvPr id="358" name="Rectangle"/>
          <p:cNvSpPr/>
          <p:nvPr/>
        </p:nvSpPr>
        <p:spPr>
          <a:xfrm>
            <a:off x="4953000" y="6935212"/>
            <a:ext cx="789738" cy="5789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59" name="Rectangle"/>
          <p:cNvSpPr/>
          <p:nvPr/>
        </p:nvSpPr>
        <p:spPr>
          <a:xfrm>
            <a:off x="4953000" y="6516112"/>
            <a:ext cx="789738" cy="5789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704030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Highly accurate protein structure prediction with AlphaFold…"/>
          <p:cNvSpPr txBox="1"/>
          <p:nvPr/>
        </p:nvSpPr>
        <p:spPr>
          <a:xfrm>
            <a:off x="14990" y="530420"/>
            <a:ext cx="12756629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5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dirty="0"/>
              <a:t>Highly accurate protein structure prediction with </a:t>
            </a:r>
            <a:r>
              <a:rPr dirty="0" err="1"/>
              <a:t>AlphaFold</a:t>
            </a:r>
            <a:endParaRPr dirty="0"/>
          </a:p>
          <a:p>
            <a:pPr>
              <a:defRPr sz="30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dirty="0"/>
              <a:t>(2021)</a:t>
            </a:r>
          </a:p>
        </p:txBody>
      </p:sp>
      <p:pic>
        <p:nvPicPr>
          <p:cNvPr id="362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8140"/>
            <a:ext cx="13004800" cy="5065720"/>
          </a:xfrm>
          <a:prstGeom prst="rect">
            <a:avLst/>
          </a:prstGeom>
          <a:ln w="88900">
            <a:miter lim="400000"/>
          </a:ln>
        </p:spPr>
      </p:pic>
      <p:sp>
        <p:nvSpPr>
          <p:cNvPr id="363" name="https://www.nature.com/articles/s41586-021-03819-2"/>
          <p:cNvSpPr txBox="1"/>
          <p:nvPr/>
        </p:nvSpPr>
        <p:spPr>
          <a:xfrm>
            <a:off x="1927207" y="8835376"/>
            <a:ext cx="9328186" cy="566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https://www.nature.com/articles/s41586-021-03819-2</a:t>
            </a:r>
          </a:p>
        </p:txBody>
      </p:sp>
    </p:spTree>
    <p:extLst>
      <p:ext uri="{BB962C8B-B14F-4D97-AF65-F5344CB8AC3E}">
        <p14:creationId xmlns:p14="http://schemas.microsoft.com/office/powerpoint/2010/main" val="241984792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3452507"/>
            <a:ext cx="13004800" cy="5312386"/>
          </a:xfrm>
          <a:prstGeom prst="rect">
            <a:avLst/>
          </a:prstGeom>
          <a:ln w="88900">
            <a:miter lim="400000"/>
          </a:ln>
        </p:spPr>
      </p:pic>
      <p:sp>
        <p:nvSpPr>
          <p:cNvPr id="366" name="Generating novel molecule for target protein (SARS-CoV-2) using drug–target interaction based on graph neural network…"/>
          <p:cNvSpPr txBox="1"/>
          <p:nvPr/>
        </p:nvSpPr>
        <p:spPr>
          <a:xfrm>
            <a:off x="-49053" y="-22032"/>
            <a:ext cx="13102906" cy="2685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Generating novel molecule for target protein (SARS-CoV-2) using drug–target interaction based on graph neural network</a:t>
            </a:r>
          </a:p>
          <a:p>
            <a:pPr>
              <a:defRPr sz="4000">
                <a:solidFill>
                  <a:schemeClr val="accent5">
                    <a:hueOff val="214085"/>
                    <a:satOff val="-40540"/>
                    <a:lumOff val="-39008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(2022)</a:t>
            </a:r>
          </a:p>
        </p:txBody>
      </p:sp>
      <p:sp>
        <p:nvSpPr>
          <p:cNvPr id="367" name="https://link.springer.com/article/10.1007/s13721-021-00351-1"/>
          <p:cNvSpPr txBox="1"/>
          <p:nvPr/>
        </p:nvSpPr>
        <p:spPr>
          <a:xfrm>
            <a:off x="1272070" y="9013176"/>
            <a:ext cx="10460661" cy="566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https://link.springer.com/article/10.1007/s13721-021-00351-1</a:t>
            </a:r>
          </a:p>
        </p:txBody>
      </p:sp>
    </p:spTree>
    <p:extLst>
      <p:ext uri="{BB962C8B-B14F-4D97-AF65-F5344CB8AC3E}">
        <p14:creationId xmlns:p14="http://schemas.microsoft.com/office/powerpoint/2010/main" val="429437803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MDL Keys and QSAR…"/>
          <p:cNvSpPr txBox="1"/>
          <p:nvPr/>
        </p:nvSpPr>
        <p:spPr>
          <a:xfrm>
            <a:off x="424018" y="167626"/>
            <a:ext cx="12156765" cy="1518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MDL Keys and QSAR </a:t>
            </a:r>
          </a:p>
          <a:p>
            <a:pPr>
              <a:spcBef>
                <a:spcPts val="400"/>
              </a:spcBef>
              <a:defRPr sz="30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(circa 1993)</a:t>
            </a:r>
          </a:p>
        </p:txBody>
      </p:sp>
      <p:grpSp>
        <p:nvGrpSpPr>
          <p:cNvPr id="173" name="Group"/>
          <p:cNvGrpSpPr/>
          <p:nvPr/>
        </p:nvGrpSpPr>
        <p:grpSpPr>
          <a:xfrm>
            <a:off x="-1" y="3105150"/>
            <a:ext cx="13049251" cy="4763209"/>
            <a:chOff x="0" y="-44450"/>
            <a:chExt cx="13049249" cy="4763208"/>
          </a:xfrm>
        </p:grpSpPr>
        <p:grpSp>
          <p:nvGrpSpPr>
            <p:cNvPr id="171" name="pasted-movie.png"/>
            <p:cNvGrpSpPr/>
            <p:nvPr/>
          </p:nvGrpSpPr>
          <p:grpSpPr>
            <a:xfrm>
              <a:off x="143698" y="-44450"/>
              <a:ext cx="12905552" cy="4763209"/>
              <a:chOff x="0" y="0"/>
              <a:chExt cx="12905551" cy="4763208"/>
            </a:xfrm>
          </p:grpSpPr>
          <p:pic>
            <p:nvPicPr>
              <p:cNvPr id="170" name="pasted-movie.png" descr="pasted-movie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450" y="44450"/>
                <a:ext cx="12816652" cy="46743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69" name="pasted-movie.png" descr="pasted-movie.png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905552" cy="4763209"/>
              </a:xfrm>
              <a:prstGeom prst="rect">
                <a:avLst/>
              </a:prstGeom>
              <a:effectLst/>
            </p:spPr>
          </p:pic>
        </p:grpSp>
        <p:pic>
          <p:nvPicPr>
            <p:cNvPr id="172" name="pasted-movie.png" descr="pasted-movi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20226"/>
              <a:ext cx="3805843" cy="1924794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484" y="7463812"/>
            <a:ext cx="9843832" cy="1772949"/>
          </a:xfrm>
          <a:prstGeom prst="rect">
            <a:avLst/>
          </a:prstGeom>
          <a:ln w="88900">
            <a:miter lim="400000"/>
          </a:ln>
        </p:spPr>
      </p:pic>
      <p:pic>
        <p:nvPicPr>
          <p:cNvPr id="17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945" y="1263209"/>
            <a:ext cx="3392871" cy="6233662"/>
          </a:xfrm>
          <a:prstGeom prst="rect">
            <a:avLst/>
          </a:prstGeom>
          <a:ln w="88900">
            <a:miter lim="400000"/>
          </a:ln>
        </p:spPr>
      </p:pic>
      <p:pic>
        <p:nvPicPr>
          <p:cNvPr id="177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" y="1869663"/>
            <a:ext cx="3878963" cy="5020754"/>
          </a:xfrm>
          <a:prstGeom prst="rect">
            <a:avLst/>
          </a:prstGeom>
          <a:ln w="88900">
            <a:miter lim="400000"/>
          </a:ln>
        </p:spPr>
      </p:pic>
      <p:pic>
        <p:nvPicPr>
          <p:cNvPr id="178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945" y="1311974"/>
            <a:ext cx="6327427" cy="3495572"/>
          </a:xfrm>
          <a:prstGeom prst="rect">
            <a:avLst/>
          </a:prstGeom>
          <a:ln w="88900">
            <a:miter lim="400000"/>
          </a:ln>
        </p:spPr>
      </p:pic>
      <p:pic>
        <p:nvPicPr>
          <p:cNvPr id="179" name="pasted-movie.png" descr="pasted-movi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6334" y="4690674"/>
            <a:ext cx="3470649" cy="2700566"/>
          </a:xfrm>
          <a:prstGeom prst="rect">
            <a:avLst/>
          </a:prstGeom>
          <a:ln w="88900">
            <a:miter lim="400000"/>
          </a:ln>
        </p:spPr>
      </p:pic>
      <p:sp>
        <p:nvSpPr>
          <p:cNvPr id="180" name="Prediction of Human Intestinal Absorption of Drug Compounds from Molecular Structure…"/>
          <p:cNvSpPr txBox="1"/>
          <p:nvPr/>
        </p:nvSpPr>
        <p:spPr>
          <a:xfrm>
            <a:off x="53799" y="-121081"/>
            <a:ext cx="12645676" cy="17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Prediction of Human Intestinal Absorption of Drug Compounds from Molecular Structure</a:t>
            </a:r>
          </a:p>
          <a:p>
            <a:pPr>
              <a:defRPr sz="30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(1998)</a:t>
            </a:r>
          </a:p>
        </p:txBody>
      </p:sp>
      <p:sp>
        <p:nvSpPr>
          <p:cNvPr id="181" name="J. Chem. Inf. Comput. Sci. 1998, 38, 726-735"/>
          <p:cNvSpPr txBox="1"/>
          <p:nvPr/>
        </p:nvSpPr>
        <p:spPr>
          <a:xfrm>
            <a:off x="3985540" y="9309334"/>
            <a:ext cx="568523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J. Chem. Inf. Comput. Sci. 1998, 38, 726-735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rospective Exploration of Synthetically Feasible, Medicinally Relevant Chemical Space…"/>
          <p:cNvSpPr txBox="1"/>
          <p:nvPr/>
        </p:nvSpPr>
        <p:spPr>
          <a:xfrm>
            <a:off x="334734" y="408833"/>
            <a:ext cx="12578543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35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dirty="0"/>
              <a:t>Prospective Exploration of Synthetically Feasible, Medicinally Relevant Chemical Space</a:t>
            </a:r>
          </a:p>
          <a:p>
            <a:pPr>
              <a:defRPr sz="30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dirty="0"/>
              <a:t>(2004)</a:t>
            </a:r>
          </a:p>
        </p:txBody>
      </p:sp>
      <p:sp>
        <p:nvSpPr>
          <p:cNvPr id="184" name="https://pubmed.ncbi.nlm.nih.gov/15807484/"/>
          <p:cNvSpPr txBox="1"/>
          <p:nvPr/>
        </p:nvSpPr>
        <p:spPr>
          <a:xfrm>
            <a:off x="292819" y="9099137"/>
            <a:ext cx="5973871" cy="49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rPr dirty="0"/>
              <a:t>https://</a:t>
            </a:r>
            <a:r>
              <a:rPr dirty="0" err="1"/>
              <a:t>pubmed.ncbi.nlm.nih.gov</a:t>
            </a:r>
            <a:r>
              <a:rPr dirty="0"/>
              <a:t>/15807484/</a:t>
            </a:r>
          </a:p>
        </p:txBody>
      </p:sp>
      <p:grpSp>
        <p:nvGrpSpPr>
          <p:cNvPr id="187" name="Group"/>
          <p:cNvGrpSpPr/>
          <p:nvPr/>
        </p:nvGrpSpPr>
        <p:grpSpPr>
          <a:xfrm>
            <a:off x="93025" y="2407097"/>
            <a:ext cx="6173664" cy="3606587"/>
            <a:chOff x="0" y="0"/>
            <a:chExt cx="6173663" cy="3606586"/>
          </a:xfrm>
        </p:grpSpPr>
        <p:pic>
          <p:nvPicPr>
            <p:cNvPr id="185" name="pasted-movie.png" descr="pasted-movi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030" y="893723"/>
              <a:ext cx="5336988" cy="2712864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186" name="pasted-movie.png" descr="pasted-movi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173664" cy="976124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pic>
        <p:nvPicPr>
          <p:cNvPr id="188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429" y="5299829"/>
            <a:ext cx="7628848" cy="3606588"/>
          </a:xfrm>
          <a:prstGeom prst="rect">
            <a:avLst/>
          </a:prstGeom>
          <a:ln w="88900">
            <a:miter lim="400000"/>
          </a:ln>
        </p:spPr>
      </p:pic>
      <p:pic>
        <p:nvPicPr>
          <p:cNvPr id="189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649" y="3622395"/>
            <a:ext cx="7366151" cy="817884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train Engineering &amp; Expression:…"/>
          <p:cNvSpPr txBox="1">
            <a:spLocks noGrp="1"/>
          </p:cNvSpPr>
          <p:nvPr>
            <p:ph type="body" idx="1"/>
          </p:nvPr>
        </p:nvSpPr>
        <p:spPr>
          <a:xfrm>
            <a:off x="951783" y="707602"/>
            <a:ext cx="11321411" cy="8565135"/>
          </a:xfrm>
          <a:prstGeom prst="rect">
            <a:avLst/>
          </a:prstGeom>
        </p:spPr>
        <p:txBody>
          <a:bodyPr/>
          <a:lstStyle/>
          <a:p>
            <a:pPr marL="457200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•"/>
              <a:defRPr sz="1600" b="1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Strain Engineering &amp; Expression:</a:t>
            </a:r>
            <a:endParaRPr b="0"/>
          </a:p>
          <a:p>
            <a:pPr marL="914400" lvl="1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◦"/>
              <a:defRPr sz="16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ML analyzes genes to identify modifications for improved yield/quality.</a:t>
            </a:r>
          </a:p>
          <a:p>
            <a:pPr marL="914400" lvl="1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◦"/>
              <a:defRPr sz="16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Predicts effects of genetic changes on protein expression in Pichia.</a:t>
            </a:r>
          </a:p>
          <a:p>
            <a:pPr marL="457200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•"/>
              <a:defRPr sz="1600" b="1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Optimal Expression Conditions:</a:t>
            </a:r>
            <a:endParaRPr b="0"/>
          </a:p>
          <a:p>
            <a:pPr marL="914400" lvl="1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◦"/>
              <a:defRPr sz="16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Neural networks model &amp; predict best growth conditions (temp, pH, nutrients).</a:t>
            </a:r>
          </a:p>
          <a:p>
            <a:pPr marL="914400" lvl="1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◦"/>
              <a:defRPr sz="16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Analyze past fermentations to optimize Pichia for maximum yield.</a:t>
            </a:r>
          </a:p>
          <a:p>
            <a:pPr marL="457200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•"/>
              <a:defRPr sz="1600" b="1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Scalability:</a:t>
            </a:r>
            <a:endParaRPr b="0"/>
          </a:p>
          <a:p>
            <a:pPr marL="914400" lvl="1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◦"/>
              <a:defRPr sz="16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Machine learning predicts how scaling affects fermentation outcomes.</a:t>
            </a:r>
          </a:p>
          <a:p>
            <a:pPr marL="914400" lvl="1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◦"/>
              <a:defRPr sz="16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Simulates large-scale Pichia processes based on small-scale data.</a:t>
            </a:r>
          </a:p>
          <a:p>
            <a:pPr marL="457200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•"/>
              <a:defRPr sz="1600" b="1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Methanol Utilization Control:</a:t>
            </a:r>
            <a:endParaRPr b="0"/>
          </a:p>
          <a:p>
            <a:pPr marL="914400" lvl="1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◦"/>
              <a:defRPr sz="16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Neural networks optimize methanol feeding in Pichia pastoris fermentations.</a:t>
            </a:r>
          </a:p>
          <a:p>
            <a:pPr marL="914400" lvl="1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◦"/>
              <a:defRPr sz="16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Predict optimal feeding rate for maximum protein expression without toxicity.</a:t>
            </a:r>
          </a:p>
          <a:p>
            <a:pPr marL="457200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•"/>
              <a:defRPr sz="1600" b="1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Post-Translational Modifications:</a:t>
            </a:r>
            <a:endParaRPr b="0"/>
          </a:p>
          <a:p>
            <a:pPr marL="914400" lvl="1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◦"/>
              <a:defRPr sz="16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AI analyzes patterns to ensure consistent, high-quality Pichia products.</a:t>
            </a:r>
          </a:p>
          <a:p>
            <a:pPr marL="914400" lvl="1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◦"/>
              <a:defRPr sz="16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Crucial for therapeutic proteins where modifications affect efficacy/safety.</a:t>
            </a:r>
          </a:p>
          <a:p>
            <a:pPr marL="457200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•"/>
              <a:defRPr sz="1600" b="1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Product Recovery and Purification:</a:t>
            </a:r>
            <a:endParaRPr b="0"/>
          </a:p>
          <a:p>
            <a:pPr marL="914400" lvl="1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◦"/>
              <a:defRPr sz="16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Machine learning optimizes downstream processing for Pichia-produced proteins.</a:t>
            </a:r>
          </a:p>
          <a:p>
            <a:pPr marL="914400" lvl="1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◦"/>
              <a:defRPr sz="16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Predicts most efficient purification methods and conditions.</a:t>
            </a:r>
          </a:p>
          <a:p>
            <a:pPr marL="457200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•"/>
              <a:defRPr sz="1600" b="1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Contamination Control:</a:t>
            </a:r>
            <a:endParaRPr b="0"/>
          </a:p>
          <a:p>
            <a:pPr marL="914400" lvl="1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◦"/>
              <a:defRPr sz="16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Neural networks monitor Pichia fermentations for real-time contamination detection.</a:t>
            </a:r>
          </a:p>
          <a:p>
            <a:pPr marL="914400" lvl="1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◦"/>
              <a:defRPr sz="16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Design processes that minimize contamination risk using predictive models.</a:t>
            </a:r>
          </a:p>
          <a:p>
            <a:pPr marL="457200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•"/>
              <a:defRPr sz="1600" b="1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Regulatory Compliance:</a:t>
            </a:r>
            <a:endParaRPr b="0"/>
          </a:p>
          <a:p>
            <a:pPr marL="914400" lvl="1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◦"/>
              <a:defRPr sz="16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AI monitors and documents Pichia production parameters for regulatory compliance.</a:t>
            </a:r>
          </a:p>
          <a:p>
            <a:pPr marL="914400" lvl="1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◦"/>
              <a:defRPr sz="16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Ensures processes adhere to relevant guidelines.</a:t>
            </a:r>
          </a:p>
          <a:p>
            <a:pPr marL="457200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•"/>
              <a:defRPr sz="1600" b="1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Cost-Effectiveness:</a:t>
            </a:r>
            <a:endParaRPr b="0"/>
          </a:p>
          <a:p>
            <a:pPr marL="914400" lvl="1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◦"/>
              <a:defRPr sz="16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Machine learning models optimize the overall Pichia production process for cost.</a:t>
            </a:r>
          </a:p>
          <a:p>
            <a:pPr marL="914400" lvl="1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◦"/>
              <a:defRPr sz="16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Balances factors like raw materials, energy use, and yield.</a:t>
            </a:r>
          </a:p>
          <a:p>
            <a:pPr marL="457200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•"/>
              <a:defRPr sz="1600" b="1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Advances in Bioreactor Design and Process Monitoring:</a:t>
            </a:r>
            <a:endParaRPr b="0"/>
          </a:p>
          <a:p>
            <a:pPr marL="914400" lvl="1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◦"/>
              <a:defRPr sz="16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Neural networks design advanced bioreactors and process monitoring systems for Pichia.</a:t>
            </a:r>
          </a:p>
          <a:p>
            <a:pPr marL="914400" lvl="1" indent="-317500">
              <a:spcBef>
                <a:spcPts val="0"/>
              </a:spcBef>
              <a:buClr>
                <a:srgbClr val="1F1F1F"/>
              </a:buClr>
              <a:buSzPct val="100000"/>
              <a:buFont typeface="Helvetica Neue"/>
              <a:buChar char="◦"/>
              <a:defRPr sz="16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Analyze complex data sets to improve control strategies and reactor designs.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2944"/>
            <a:ext cx="13004800" cy="4812421"/>
          </a:xfrm>
          <a:prstGeom prst="rect">
            <a:avLst/>
          </a:prstGeom>
          <a:ln w="88900">
            <a:miter lim="400000"/>
          </a:ln>
        </p:spPr>
      </p:pic>
      <p:sp>
        <p:nvSpPr>
          <p:cNvPr id="251" name="Strain Selection…"/>
          <p:cNvSpPr txBox="1"/>
          <p:nvPr/>
        </p:nvSpPr>
        <p:spPr>
          <a:xfrm>
            <a:off x="3622481" y="180325"/>
            <a:ext cx="5759837" cy="1468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Strain Selection</a:t>
            </a:r>
          </a:p>
          <a:p>
            <a:pPr>
              <a:defRPr sz="30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(2019)</a:t>
            </a:r>
          </a:p>
        </p:txBody>
      </p:sp>
      <p:sp>
        <p:nvSpPr>
          <p:cNvPr id="252" name="https://pubmed.ncbi.nlm.nih.gov/36456404/"/>
          <p:cNvSpPr txBox="1"/>
          <p:nvPr/>
        </p:nvSpPr>
        <p:spPr>
          <a:xfrm>
            <a:off x="3741272" y="9126970"/>
            <a:ext cx="6004856" cy="49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https://pubmed.ncbi.nlm.nih.gov/36456404/</a:t>
            </a:r>
          </a:p>
        </p:txBody>
      </p:sp>
      <p:sp>
        <p:nvSpPr>
          <p:cNvPr id="253" name="Oyetunde, T. et al. (2019) Machine learning framework for assessment of microbial factory performance. PLoS One 14, e0210558. 10.1371/journal.pone.0210558"/>
          <p:cNvSpPr txBox="1"/>
          <p:nvPr/>
        </p:nvSpPr>
        <p:spPr>
          <a:xfrm>
            <a:off x="1019153" y="7355752"/>
            <a:ext cx="1079889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dirty="0" err="1"/>
              <a:t>Oyetunde</a:t>
            </a:r>
            <a:r>
              <a:rPr dirty="0"/>
              <a:t>, T. et al. (2019) Machine learning framework for assessment of microbial factory performance. </a:t>
            </a:r>
            <a:r>
              <a:rPr dirty="0" err="1"/>
              <a:t>PLoS</a:t>
            </a:r>
            <a:r>
              <a:rPr dirty="0"/>
              <a:t> One 14, e0210558. 10.1371/journal.pone.0210558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6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02992"/>
            <a:ext cx="9900651" cy="7558682"/>
          </a:xfrm>
          <a:prstGeom prst="rect">
            <a:avLst/>
          </a:prstGeom>
          <a:ln w="88900">
            <a:miter lim="400000"/>
          </a:ln>
        </p:spPr>
      </p:pic>
      <p:sp>
        <p:nvSpPr>
          <p:cNvPr id="257" name="Strain Engineering…"/>
          <p:cNvSpPr txBox="1"/>
          <p:nvPr/>
        </p:nvSpPr>
        <p:spPr>
          <a:xfrm>
            <a:off x="3343713" y="8875"/>
            <a:ext cx="5529974" cy="130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Strain Engineering</a:t>
            </a:r>
          </a:p>
          <a:p>
            <a:pPr>
              <a:defRPr sz="30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(2022)</a:t>
            </a:r>
          </a:p>
        </p:txBody>
      </p:sp>
      <p:sp>
        <p:nvSpPr>
          <p:cNvPr id="258" name="https://ietresearch.onlinelibrary.wiley.com/doi/10.1049/enb2.12025"/>
          <p:cNvSpPr txBox="1"/>
          <p:nvPr/>
        </p:nvSpPr>
        <p:spPr>
          <a:xfrm>
            <a:off x="645130" y="9051276"/>
            <a:ext cx="11353590" cy="566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https://ietresearch.onlinelibrary.wiley.com/doi/10.1049/enb2.12025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387" y="1514783"/>
            <a:ext cx="5672025" cy="7612529"/>
          </a:xfrm>
          <a:prstGeom prst="rect">
            <a:avLst/>
          </a:prstGeom>
          <a:ln w="88900">
            <a:miter lim="400000"/>
          </a:ln>
        </p:spPr>
      </p:pic>
      <p:sp>
        <p:nvSpPr>
          <p:cNvPr id="261" name="Codon optimization for plant expression system…"/>
          <p:cNvSpPr txBox="1"/>
          <p:nvPr/>
        </p:nvSpPr>
        <p:spPr>
          <a:xfrm>
            <a:off x="112858" y="72375"/>
            <a:ext cx="12779084" cy="132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5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Codon optimization for plant expression system</a:t>
            </a:r>
          </a:p>
          <a:p>
            <a:pPr>
              <a:defRPr sz="30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(2023)</a:t>
            </a:r>
          </a:p>
        </p:txBody>
      </p:sp>
      <p:sp>
        <p:nvSpPr>
          <p:cNvPr id="262" name="https://www.frontiersin.org/journals/plant-science/articles/10.3389/fpls.2023.1252166/full"/>
          <p:cNvSpPr txBox="1"/>
          <p:nvPr/>
        </p:nvSpPr>
        <p:spPr>
          <a:xfrm>
            <a:off x="254441" y="9241270"/>
            <a:ext cx="12495917" cy="49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https://www.frontiersin.org/journals/plant-science/articles/10.3389/fpls.2023.1252166/full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295400"/>
            <a:ext cx="10360000" cy="7951465"/>
          </a:xfrm>
          <a:prstGeom prst="rect">
            <a:avLst/>
          </a:prstGeom>
          <a:ln w="88900">
            <a:miter lim="400000"/>
          </a:ln>
        </p:spPr>
      </p:pic>
      <p:sp>
        <p:nvSpPr>
          <p:cNvPr id="125" name="Open Source Has Changed the World"/>
          <p:cNvSpPr txBox="1"/>
          <p:nvPr/>
        </p:nvSpPr>
        <p:spPr>
          <a:xfrm>
            <a:off x="-279493" y="283189"/>
            <a:ext cx="13437023" cy="830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Open Source Has Changed the World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7715"/>
            <a:ext cx="13004800" cy="6518004"/>
          </a:xfrm>
          <a:prstGeom prst="rect">
            <a:avLst/>
          </a:prstGeom>
          <a:ln w="88900">
            <a:miter lim="400000"/>
          </a:ln>
        </p:spPr>
      </p:pic>
      <p:sp>
        <p:nvSpPr>
          <p:cNvPr id="265" name="Deep learning for optimization of protein expression…"/>
          <p:cNvSpPr txBox="1"/>
          <p:nvPr/>
        </p:nvSpPr>
        <p:spPr>
          <a:xfrm>
            <a:off x="652365" y="307326"/>
            <a:ext cx="11700069" cy="1214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Deep learning for optimization of protein expression</a:t>
            </a:r>
          </a:p>
          <a:p>
            <a:pPr>
              <a:defRPr sz="30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(2023)</a:t>
            </a:r>
          </a:p>
        </p:txBody>
      </p:sp>
      <p:sp>
        <p:nvSpPr>
          <p:cNvPr id="266" name="https://pubmed.ncbi.nlm.nih.gov/37087839/"/>
          <p:cNvSpPr txBox="1"/>
          <p:nvPr/>
        </p:nvSpPr>
        <p:spPr>
          <a:xfrm>
            <a:off x="3846409" y="9062460"/>
            <a:ext cx="5997783" cy="491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https://pubmed.ncbi.nlm.nih.gov/37087839/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https://peerj.com/articles/cs-177/"/>
          <p:cNvSpPr txBox="1"/>
          <p:nvPr/>
        </p:nvSpPr>
        <p:spPr>
          <a:xfrm>
            <a:off x="3664724" y="9137440"/>
            <a:ext cx="5873506" cy="566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https://peerj.com/articles/cs-177/</a:t>
            </a:r>
          </a:p>
        </p:txBody>
      </p:sp>
      <p:sp>
        <p:nvSpPr>
          <p:cNvPr id="269" name="SNARE-CNN: a 2D Convolutional Neural Network Architecture to Identify SNARE Proteins from High-Throughput Sequencing Data…"/>
          <p:cNvSpPr txBox="1"/>
          <p:nvPr/>
        </p:nvSpPr>
        <p:spPr>
          <a:xfrm>
            <a:off x="777691" y="27926"/>
            <a:ext cx="11449418" cy="2890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SNARE-CNN: a 2D Convolutional Neural Network Architecture to Identify SNARE Proteins from High-Throughput Sequencing Data</a:t>
            </a:r>
          </a:p>
          <a:p>
            <a:pPr>
              <a:defRPr sz="30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(2019)</a:t>
            </a:r>
          </a:p>
        </p:txBody>
      </p:sp>
      <p:pic>
        <p:nvPicPr>
          <p:cNvPr id="270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038" y="2688158"/>
            <a:ext cx="7762878" cy="6256884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03" y="1989932"/>
            <a:ext cx="11260594" cy="7653336"/>
          </a:xfrm>
          <a:prstGeom prst="rect">
            <a:avLst/>
          </a:prstGeom>
          <a:ln w="88900">
            <a:miter lim="400000"/>
          </a:ln>
        </p:spPr>
      </p:pic>
      <p:pic>
        <p:nvPicPr>
          <p:cNvPr id="273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374" y="851439"/>
            <a:ext cx="4206553" cy="1243522"/>
          </a:xfrm>
          <a:prstGeom prst="rect">
            <a:avLst/>
          </a:prstGeom>
          <a:ln w="88900">
            <a:miter lim="400000"/>
          </a:ln>
        </p:spPr>
      </p:pic>
      <p:sp>
        <p:nvSpPr>
          <p:cNvPr id="274" name="Accuracy and Data Efficiency in Deep Learning Models of Protein Expression…"/>
          <p:cNvSpPr txBox="1"/>
          <p:nvPr/>
        </p:nvSpPr>
        <p:spPr>
          <a:xfrm>
            <a:off x="-18279" y="2525"/>
            <a:ext cx="13041358" cy="17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Accuracy and Data Efficiency in Deep Learning Models of Protein Expression</a:t>
            </a:r>
          </a:p>
          <a:p>
            <a:pPr>
              <a:defRPr sz="30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(2022)</a:t>
            </a:r>
          </a:p>
        </p:txBody>
      </p:sp>
      <p:sp>
        <p:nvSpPr>
          <p:cNvPr id="275" name="https://www.nature.com/articles/s41467-022-34902-5"/>
          <p:cNvSpPr txBox="1"/>
          <p:nvPr/>
        </p:nvSpPr>
        <p:spPr>
          <a:xfrm>
            <a:off x="110013" y="9228570"/>
            <a:ext cx="7501575" cy="49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https://www.nature.com/articles/s41467-022-34902-5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Bioprocess Optimization…"/>
          <p:cNvSpPr txBox="1"/>
          <p:nvPr/>
        </p:nvSpPr>
        <p:spPr>
          <a:xfrm>
            <a:off x="2112515" y="180325"/>
            <a:ext cx="8779770" cy="1468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Bioprocess Optimization</a:t>
            </a:r>
          </a:p>
          <a:p>
            <a:pPr>
              <a:defRPr sz="30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(2019)</a:t>
            </a:r>
          </a:p>
        </p:txBody>
      </p:sp>
      <p:sp>
        <p:nvSpPr>
          <p:cNvPr id="278" name="Li, G. et al. (2019) Machine Learning Applied to Predicting Microorganism Growth Temperatures and Enzyme Catalytic Optima. ACS Synth Biol 8, 1411-1420. 10.1021/acssynbio.9b00099"/>
          <p:cNvSpPr txBox="1"/>
          <p:nvPr/>
        </p:nvSpPr>
        <p:spPr>
          <a:xfrm>
            <a:off x="18549" y="7473342"/>
            <a:ext cx="1296770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dirty="0"/>
              <a:t>Li, G. et al. (2019) Machine Learning Applied to Predicting Microorganism Growth Temperatures and Enzyme Catalytic Optima. ACS Synth Biol 8, 1411-1420. 10.1021/acssynbio.9b00099</a:t>
            </a:r>
          </a:p>
        </p:txBody>
      </p:sp>
      <p:grpSp>
        <p:nvGrpSpPr>
          <p:cNvPr id="281" name="Group"/>
          <p:cNvGrpSpPr/>
          <p:nvPr/>
        </p:nvGrpSpPr>
        <p:grpSpPr>
          <a:xfrm>
            <a:off x="18549" y="2106986"/>
            <a:ext cx="12986251" cy="4815585"/>
            <a:chOff x="0" y="0"/>
            <a:chExt cx="12986250" cy="4815583"/>
          </a:xfrm>
        </p:grpSpPr>
        <p:pic>
          <p:nvPicPr>
            <p:cNvPr id="279" name="pasted-movie.png" descr="pasted-movi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93016"/>
              <a:ext cx="12967702" cy="4322568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280" name="pasted-movie.png" descr="pasted-movi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50" y="0"/>
              <a:ext cx="12954001" cy="5080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282" name="https://pubmed.ncbi.nlm.nih.gov/36456404/"/>
          <p:cNvSpPr txBox="1"/>
          <p:nvPr/>
        </p:nvSpPr>
        <p:spPr>
          <a:xfrm>
            <a:off x="3741272" y="9126970"/>
            <a:ext cx="6004856" cy="49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https://pubmed.ncbi.nlm.nih.gov/36456404/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Pasted Graphic 19.png" descr="Pasted Graphic 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9" y="1593008"/>
            <a:ext cx="5538365" cy="4999233"/>
          </a:xfrm>
          <a:prstGeom prst="rect">
            <a:avLst/>
          </a:prstGeom>
          <a:ln w="88900">
            <a:miter lim="400000"/>
          </a:ln>
        </p:spPr>
      </p:pic>
      <p:sp>
        <p:nvSpPr>
          <p:cNvPr id="285" name="https://www.sciencedirect.com/science/article/abs/pii/S1369703X19300051"/>
          <p:cNvSpPr txBox="1"/>
          <p:nvPr/>
        </p:nvSpPr>
        <p:spPr>
          <a:xfrm>
            <a:off x="268840" y="8695676"/>
            <a:ext cx="12848121" cy="566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https://www.sciencedirect.com/science/article/abs/pii/S1369703X19300051</a:t>
            </a:r>
          </a:p>
        </p:txBody>
      </p:sp>
      <p:sp>
        <p:nvSpPr>
          <p:cNvPr id="286" name="Process optimization…"/>
          <p:cNvSpPr txBox="1"/>
          <p:nvPr/>
        </p:nvSpPr>
        <p:spPr>
          <a:xfrm>
            <a:off x="3819647" y="-3825"/>
            <a:ext cx="6178306" cy="130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Process optimization</a:t>
            </a:r>
          </a:p>
          <a:p>
            <a:pPr>
              <a:defRPr sz="30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(2019)</a:t>
            </a:r>
          </a:p>
        </p:txBody>
      </p:sp>
      <p:pic>
        <p:nvPicPr>
          <p:cNvPr id="287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197100"/>
            <a:ext cx="7069398" cy="4264444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pasted-movie.png"/>
          <p:cNvGrpSpPr/>
          <p:nvPr/>
        </p:nvGrpSpPr>
        <p:grpSpPr>
          <a:xfrm>
            <a:off x="125414" y="2787904"/>
            <a:ext cx="6758394" cy="4363967"/>
            <a:chOff x="0" y="0"/>
            <a:chExt cx="6758392" cy="4363966"/>
          </a:xfrm>
        </p:grpSpPr>
        <p:pic>
          <p:nvPicPr>
            <p:cNvPr id="290" name="pasted-movie.png" descr="pasted-movi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50" y="44450"/>
              <a:ext cx="6669493" cy="42750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9" name="pasted-movie.png" descr="pasted-movie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758393" cy="4363967"/>
            </a:xfrm>
            <a:prstGeom prst="rect">
              <a:avLst/>
            </a:prstGeom>
            <a:effectLst/>
          </p:spPr>
        </p:pic>
      </p:grpSp>
      <p:sp>
        <p:nvSpPr>
          <p:cNvPr id="292" name="https://doi.org/10.1016/j.biortech.2023.130151"/>
          <p:cNvSpPr txBox="1"/>
          <p:nvPr/>
        </p:nvSpPr>
        <p:spPr>
          <a:xfrm>
            <a:off x="3355992" y="9165070"/>
            <a:ext cx="6292816" cy="49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https://doi.org/10.1016/j.biortech.2023.130151</a:t>
            </a:r>
          </a:p>
        </p:txBody>
      </p:sp>
      <p:pic>
        <p:nvPicPr>
          <p:cNvPr id="293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786" y="3152397"/>
            <a:ext cx="6292816" cy="3634981"/>
          </a:xfrm>
          <a:prstGeom prst="rect">
            <a:avLst/>
          </a:prstGeom>
          <a:ln w="88900">
            <a:miter lim="400000"/>
          </a:ln>
        </p:spPr>
      </p:pic>
      <p:sp>
        <p:nvSpPr>
          <p:cNvPr id="294" name="Artificial Neural Network and Genetic Algorithm Coupled Fermentation Kinetics to Regulate L-Lysine Fermentation…"/>
          <p:cNvSpPr txBox="1"/>
          <p:nvPr/>
        </p:nvSpPr>
        <p:spPr>
          <a:xfrm>
            <a:off x="66499" y="91426"/>
            <a:ext cx="12645676" cy="2331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Artificial Neural Network and Genetic Algorithm Coupled Fermentation Kinetics to Regulate L-Lysine Fermentation</a:t>
            </a:r>
          </a:p>
          <a:p>
            <a:pPr>
              <a:defRPr sz="30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(2024)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Bioprocess Scale-Up…"/>
          <p:cNvSpPr txBox="1"/>
          <p:nvPr/>
        </p:nvSpPr>
        <p:spPr>
          <a:xfrm>
            <a:off x="2915562" y="180325"/>
            <a:ext cx="7173676" cy="1468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Bioprocess Scale-Up</a:t>
            </a:r>
          </a:p>
          <a:p>
            <a:pPr>
              <a:defRPr sz="30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(2021)</a:t>
            </a:r>
          </a:p>
        </p:txBody>
      </p:sp>
      <p:sp>
        <p:nvSpPr>
          <p:cNvPr id="297" name="Bayer, B. et al. (2021) Model Transferability and Reduced Experimental Burden in Cell Culture Process Development Facilitated by Hybrid Modeling and Intensified Design of Experiments. Front Bioeng Biotechnol 9, 740215. 10.3389/fbioe.2021.740215"/>
          <p:cNvSpPr txBox="1"/>
          <p:nvPr/>
        </p:nvSpPr>
        <p:spPr>
          <a:xfrm>
            <a:off x="98662" y="7385570"/>
            <a:ext cx="1265796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dirty="0"/>
              <a:t>Bayer, B. et al. (2021) Model Transferability and Reduced Experimental Burden in Cell Culture Process Development Facilitated by Hybrid Modeling and Intensified Design of Experiments. Front </a:t>
            </a:r>
            <a:r>
              <a:rPr dirty="0" err="1"/>
              <a:t>Bioeng</a:t>
            </a:r>
            <a:r>
              <a:rPr dirty="0"/>
              <a:t> </a:t>
            </a:r>
            <a:r>
              <a:rPr dirty="0" err="1"/>
              <a:t>Biotechnol</a:t>
            </a:r>
            <a:r>
              <a:rPr dirty="0"/>
              <a:t> 9, 740215. 10.3389/fbioe.2021.740215</a:t>
            </a:r>
          </a:p>
        </p:txBody>
      </p:sp>
      <p:grpSp>
        <p:nvGrpSpPr>
          <p:cNvPr id="300" name="Group"/>
          <p:cNvGrpSpPr/>
          <p:nvPr/>
        </p:nvGrpSpPr>
        <p:grpSpPr>
          <a:xfrm>
            <a:off x="25400" y="2235200"/>
            <a:ext cx="13009729" cy="4829943"/>
            <a:chOff x="0" y="0"/>
            <a:chExt cx="13009728" cy="4829942"/>
          </a:xfrm>
        </p:grpSpPr>
        <p:pic>
          <p:nvPicPr>
            <p:cNvPr id="298" name="pasted-movie.png" descr="pasted-movi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28" y="473576"/>
              <a:ext cx="13004801" cy="4356367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299" name="pasted-movie.png" descr="pasted-movi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954000" cy="5080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301" name="https://pubmed.ncbi.nlm.nih.gov/36456404/"/>
          <p:cNvSpPr txBox="1"/>
          <p:nvPr/>
        </p:nvSpPr>
        <p:spPr>
          <a:xfrm>
            <a:off x="3741272" y="9126970"/>
            <a:ext cx="6004856" cy="49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https://pubmed.ncbi.nlm.nih.gov/36456404/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rocess Control…"/>
          <p:cNvSpPr txBox="1"/>
          <p:nvPr/>
        </p:nvSpPr>
        <p:spPr>
          <a:xfrm>
            <a:off x="4121641" y="262875"/>
            <a:ext cx="4761518" cy="130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Process Control</a:t>
            </a:r>
          </a:p>
          <a:p>
            <a:pPr>
              <a:defRPr sz="30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(2020)</a:t>
            </a:r>
          </a:p>
        </p:txBody>
      </p:sp>
      <p:sp>
        <p:nvSpPr>
          <p:cNvPr id="304" name="Treloar, N.J. et al. (2020) Deep reinforcement learning for the control of microbial co-cultures in bioreactors. PLoS Comput Biol 16, e1007783. 10.1371/journal.pcbi.1007783"/>
          <p:cNvSpPr txBox="1"/>
          <p:nvPr/>
        </p:nvSpPr>
        <p:spPr>
          <a:xfrm>
            <a:off x="124501" y="7205266"/>
            <a:ext cx="1242226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dirty="0"/>
              <a:t>Treloar, N.J. et al. (2020) Deep reinforcement learning for the control of microbial co-cultures in bioreactors. </a:t>
            </a:r>
            <a:r>
              <a:rPr dirty="0" err="1"/>
              <a:t>PLoS</a:t>
            </a:r>
            <a:r>
              <a:rPr dirty="0"/>
              <a:t> </a:t>
            </a:r>
            <a:r>
              <a:rPr dirty="0" err="1"/>
              <a:t>Comput</a:t>
            </a:r>
            <a:r>
              <a:rPr dirty="0"/>
              <a:t> Biol 16, e1007783. 10.1371/journal.pcbi.1007783</a:t>
            </a:r>
          </a:p>
        </p:txBody>
      </p:sp>
      <p:grpSp>
        <p:nvGrpSpPr>
          <p:cNvPr id="307" name="Group"/>
          <p:cNvGrpSpPr/>
          <p:nvPr/>
        </p:nvGrpSpPr>
        <p:grpSpPr>
          <a:xfrm>
            <a:off x="-35373" y="1928854"/>
            <a:ext cx="12825844" cy="4757348"/>
            <a:chOff x="0" y="0"/>
            <a:chExt cx="12825843" cy="4757346"/>
          </a:xfrm>
        </p:grpSpPr>
        <p:pic>
          <p:nvPicPr>
            <p:cNvPr id="305" name="pasted-movie.png" descr="pasted-movi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63130"/>
              <a:ext cx="12803126" cy="4294217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306" name="pasted-movie.png" descr="pasted-movi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">
              <a:off x="22673" y="385"/>
              <a:ext cx="12803156" cy="503623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308" name="https://pubmed.ncbi.nlm.nih.gov/36456404/"/>
          <p:cNvSpPr txBox="1"/>
          <p:nvPr/>
        </p:nvSpPr>
        <p:spPr>
          <a:xfrm>
            <a:off x="3741272" y="9126970"/>
            <a:ext cx="6004856" cy="49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https://pubmed.ncbi.nlm.nih.gov/36456404/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06" y="2357691"/>
            <a:ext cx="4832877" cy="6917818"/>
          </a:xfrm>
          <a:prstGeom prst="rect">
            <a:avLst/>
          </a:prstGeom>
          <a:ln w="88900">
            <a:miter lim="400000"/>
          </a:ln>
        </p:spPr>
      </p:pic>
      <p:sp>
        <p:nvSpPr>
          <p:cNvPr id="311" name="MeOH Feeding Control Strategy Adjusted/Optimized by a Neural Network…"/>
          <p:cNvSpPr txBox="1"/>
          <p:nvPr/>
        </p:nvSpPr>
        <p:spPr>
          <a:xfrm>
            <a:off x="1139982" y="-144366"/>
            <a:ext cx="10724835" cy="2320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MeOH Feeding Control Strategy Adjusted/Optimized by a Neural Network</a:t>
            </a:r>
          </a:p>
          <a:p>
            <a:pPr>
              <a:defRPr sz="25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alpha 1-antitrypsin production in Pichia pastoris</a:t>
            </a:r>
          </a:p>
          <a:p>
            <a:pPr>
              <a:defRPr sz="20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(2019)</a:t>
            </a:r>
          </a:p>
        </p:txBody>
      </p:sp>
      <p:sp>
        <p:nvSpPr>
          <p:cNvPr id="312" name="https://www.sciencedirect.com/science/article/abs/pii/S1369703X19300051"/>
          <p:cNvSpPr txBox="1"/>
          <p:nvPr/>
        </p:nvSpPr>
        <p:spPr>
          <a:xfrm>
            <a:off x="78340" y="9178276"/>
            <a:ext cx="12848121" cy="566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https://www.sciencedirect.com/science/article/abs/pii/S1369703X19300051</a:t>
            </a:r>
          </a:p>
        </p:txBody>
      </p:sp>
      <p:pic>
        <p:nvPicPr>
          <p:cNvPr id="313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550" y="2986851"/>
            <a:ext cx="7081788" cy="4262498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29" y="796789"/>
            <a:ext cx="12315142" cy="7631076"/>
          </a:xfrm>
          <a:prstGeom prst="rect">
            <a:avLst/>
          </a:prstGeom>
          <a:ln w="88900">
            <a:miter lim="400000"/>
          </a:ln>
        </p:spPr>
      </p:pic>
      <p:sp>
        <p:nvSpPr>
          <p:cNvPr id="316" name="Transformer Architecture Simplified"/>
          <p:cNvSpPr txBox="1">
            <a:spLocks noGrp="1"/>
          </p:cNvSpPr>
          <p:nvPr>
            <p:ph type="title"/>
          </p:nvPr>
        </p:nvSpPr>
        <p:spPr>
          <a:xfrm>
            <a:off x="91702" y="-584200"/>
            <a:ext cx="12821396" cy="2271250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Transformer Architecture Simplified</a:t>
            </a:r>
          </a:p>
        </p:txBody>
      </p:sp>
      <p:sp>
        <p:nvSpPr>
          <p:cNvPr id="317" name="https://medium.com/@tech-gumptions/transformer-architecture-simplified-3fb501d461c8"/>
          <p:cNvSpPr txBox="1"/>
          <p:nvPr/>
        </p:nvSpPr>
        <p:spPr>
          <a:xfrm>
            <a:off x="670327" y="8437285"/>
            <a:ext cx="11989643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rPr dirty="0"/>
              <a:t>https://</a:t>
            </a:r>
            <a:r>
              <a:rPr dirty="0" err="1"/>
              <a:t>medium.com</a:t>
            </a:r>
            <a:r>
              <a:rPr dirty="0"/>
              <a:t>/@tech-gumptions/transformer-architecture-simplified-3fb501d461c8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Neural Network Basics:…"/>
          <p:cNvSpPr txBox="1">
            <a:spLocks noGrp="1"/>
          </p:cNvSpPr>
          <p:nvPr>
            <p:ph type="title"/>
          </p:nvPr>
        </p:nvSpPr>
        <p:spPr>
          <a:xfrm>
            <a:off x="241300" y="-234269"/>
            <a:ext cx="12522200" cy="2540001"/>
          </a:xfrm>
          <a:prstGeom prst="rect">
            <a:avLst/>
          </a:prstGeom>
        </p:spPr>
        <p:txBody>
          <a:bodyPr/>
          <a:lstStyle/>
          <a:p>
            <a:pPr>
              <a:defRPr sz="5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Neural Network Basics: </a:t>
            </a:r>
          </a:p>
          <a:p>
            <a:pPr>
              <a:spcBef>
                <a:spcPts val="500"/>
              </a:spcBef>
              <a:defRPr sz="45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How They Learn and Predict</a:t>
            </a:r>
          </a:p>
        </p:txBody>
      </p:sp>
      <p:pic>
        <p:nvPicPr>
          <p:cNvPr id="13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31" y="2202357"/>
            <a:ext cx="10345769" cy="7228486"/>
          </a:xfrm>
          <a:prstGeom prst="rect">
            <a:avLst/>
          </a:prstGeom>
          <a:ln w="88900">
            <a:miter lim="400000"/>
          </a:ln>
        </p:spPr>
      </p:pic>
      <p:sp>
        <p:nvSpPr>
          <p:cNvPr id="140" name="Rectangle"/>
          <p:cNvSpPr/>
          <p:nvPr/>
        </p:nvSpPr>
        <p:spPr>
          <a:xfrm>
            <a:off x="8763000" y="5181698"/>
            <a:ext cx="2610705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1" name="Rectangle"/>
          <p:cNvSpPr/>
          <p:nvPr/>
        </p:nvSpPr>
        <p:spPr>
          <a:xfrm>
            <a:off x="8763000" y="7518400"/>
            <a:ext cx="2610705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2" name="Rectangle"/>
          <p:cNvSpPr/>
          <p:nvPr/>
        </p:nvSpPr>
        <p:spPr>
          <a:xfrm>
            <a:off x="8763000" y="3187700"/>
            <a:ext cx="2610705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3" name="Output Patterns"/>
          <p:cNvSpPr txBox="1"/>
          <p:nvPr/>
        </p:nvSpPr>
        <p:spPr>
          <a:xfrm>
            <a:off x="8077223" y="3372432"/>
            <a:ext cx="4515658" cy="742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>
                    <a:satOff val="14131"/>
                    <a:lumOff val="-30114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Output Patterns</a:t>
            </a:r>
          </a:p>
        </p:txBody>
      </p:sp>
      <p:sp>
        <p:nvSpPr>
          <p:cNvPr id="144" name="Input Patterns"/>
          <p:cNvSpPr txBox="1"/>
          <p:nvPr/>
        </p:nvSpPr>
        <p:spPr>
          <a:xfrm>
            <a:off x="8219800" y="7782118"/>
            <a:ext cx="4230504" cy="742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1">
                    <a:satOff val="14131"/>
                    <a:lumOff val="-30114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Input Patterns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https://medium.com/machine-intelligence-and-deep-learning-lab/transformer-the-self-attention-mechanism-d7d853c2c621"/>
          <p:cNvSpPr txBox="1"/>
          <p:nvPr/>
        </p:nvSpPr>
        <p:spPr>
          <a:xfrm>
            <a:off x="286025" y="307445"/>
            <a:ext cx="1193095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rPr dirty="0"/>
              <a:t>https://</a:t>
            </a:r>
            <a:r>
              <a:rPr dirty="0" err="1"/>
              <a:t>medium.com</a:t>
            </a:r>
            <a:r>
              <a:rPr dirty="0"/>
              <a:t>/machine-intelligence-and-deep-learning-lab/transformer-the-self-attention-mechanism-d7d853c2c621</a:t>
            </a:r>
          </a:p>
        </p:txBody>
      </p:sp>
      <p:pic>
        <p:nvPicPr>
          <p:cNvPr id="320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2" y="1866900"/>
            <a:ext cx="7930467" cy="6832600"/>
          </a:xfrm>
          <a:prstGeom prst="rect">
            <a:avLst/>
          </a:prstGeom>
          <a:ln w="88900">
            <a:miter lim="400000"/>
          </a:ln>
        </p:spPr>
      </p:pic>
      <p:sp>
        <p:nvSpPr>
          <p:cNvPr id="321" name="Text"/>
          <p:cNvSpPr txBox="1"/>
          <p:nvPr/>
        </p:nvSpPr>
        <p:spPr>
          <a:xfrm>
            <a:off x="286025" y="6822033"/>
            <a:ext cx="127001" cy="605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1200"/>
              </a:spcBef>
              <a:defRPr sz="12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22" name="Here’s a breakdown of the diagram:…"/>
          <p:cNvSpPr txBox="1">
            <a:spLocks noGrp="1"/>
          </p:cNvSpPr>
          <p:nvPr>
            <p:ph type="title"/>
          </p:nvPr>
        </p:nvSpPr>
        <p:spPr>
          <a:xfrm>
            <a:off x="7829428" y="1866900"/>
            <a:ext cx="3898356" cy="6832600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ts val="1200"/>
              </a:spcBef>
              <a:defRPr sz="12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Here’s a breakdown of the diagram:</a:t>
            </a:r>
          </a:p>
          <a:p>
            <a:pPr marL="457200" indent="-317500" algn="l">
              <a:spcBef>
                <a:spcPts val="1200"/>
              </a:spcBef>
              <a:buClr>
                <a:srgbClr val="1F1F1F"/>
              </a:buClr>
              <a:buSzPct val="100000"/>
              <a:buFont typeface="Helvetica Neue"/>
              <a:defRPr sz="12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Encoder-decoder architecture:</a:t>
            </a:r>
            <a:r>
              <a:t> The model is divided into two parts: an encoder and a decoder. The encoder’s role is to receive the input sequence and transform it into a contextual representation. The decoder’s role is to generate the output sequence based on the encoded representation.</a:t>
            </a:r>
          </a:p>
          <a:p>
            <a:pPr marL="457200" indent="-317500" algn="l">
              <a:spcBef>
                <a:spcPts val="1200"/>
              </a:spcBef>
              <a:buClr>
                <a:srgbClr val="1F1F1F"/>
              </a:buClr>
              <a:buSzPct val="100000"/>
              <a:buFont typeface="Helvetica Neue"/>
              <a:defRPr sz="12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Layers:</a:t>
            </a:r>
            <a:r>
              <a:t> Both the encoder and decoder consist of multiple layers stacked on top of each other. Each layer refines the previous layer’s output.</a:t>
            </a:r>
          </a:p>
          <a:p>
            <a:pPr marL="457200" indent="-317500" algn="l">
              <a:spcBef>
                <a:spcPts val="1200"/>
              </a:spcBef>
              <a:buClr>
                <a:srgbClr val="1F1F1F"/>
              </a:buClr>
              <a:buSzPct val="100000"/>
              <a:buFont typeface="Helvetica Neue"/>
              <a:defRPr sz="12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Self-attention mechanism:</a:t>
            </a:r>
            <a:r>
              <a:t> This is a core component of the Transformer model. It allows the model to attend to relevant parts of the input sequence when processing a word. In the image, this is depicted by the “Multi-head Self Attention” block.</a:t>
            </a:r>
          </a:p>
          <a:p>
            <a:pPr marL="457200" indent="-317500" algn="l">
              <a:spcBef>
                <a:spcPts val="1200"/>
              </a:spcBef>
              <a:buClr>
                <a:srgbClr val="1F1F1F"/>
              </a:buClr>
              <a:buSzPct val="100000"/>
              <a:buFont typeface="Helvetica Neue"/>
              <a:defRPr sz="12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Layer normalization:</a:t>
            </a:r>
            <a:r>
              <a:t> This is another essential building block that helps stabilize the training process of the model.</a:t>
            </a:r>
          </a:p>
          <a:p>
            <a:pPr marL="457200" indent="-317500" algn="l">
              <a:spcBef>
                <a:spcPts val="1200"/>
              </a:spcBef>
              <a:buClr>
                <a:srgbClr val="1F1F1F"/>
              </a:buClr>
              <a:buSzPct val="100000"/>
              <a:buFont typeface="Helvetica Neue"/>
              <a:defRPr sz="12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Input and output embeddings:</a:t>
            </a:r>
            <a:r>
              <a:t> These are dense vector representations of words in the input and output sequences. The embedding layer maps words from the vocabulary space into a continuous vector space.</a:t>
            </a:r>
          </a:p>
          <a:p>
            <a:pPr algn="l">
              <a:spcBef>
                <a:spcPts val="1200"/>
              </a:spcBef>
              <a:defRPr sz="12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Overall, the Transformer model takes an input sequence, encodes it, and then decodes it to generate an output sequence. The self-attention mechanism allows the model to focus on important parts of the input sequence when generating the output.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https://poloclub.github.io/cnn-explainer/"/>
          <p:cNvSpPr txBox="1"/>
          <p:nvPr/>
        </p:nvSpPr>
        <p:spPr>
          <a:xfrm>
            <a:off x="3168790" y="9152876"/>
            <a:ext cx="6946620" cy="566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https://poloclub.github.io/cnn-explainer/</a:t>
            </a:r>
          </a:p>
        </p:txBody>
      </p:sp>
      <p:sp>
        <p:nvSpPr>
          <p:cNvPr id="325" name="Explaining Convolutional Neural Networks"/>
          <p:cNvSpPr txBox="1"/>
          <p:nvPr/>
        </p:nvSpPr>
        <p:spPr>
          <a:xfrm>
            <a:off x="202743" y="314518"/>
            <a:ext cx="12599314" cy="742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Explaining Convolutional Neural Networks</a:t>
            </a:r>
          </a:p>
        </p:txBody>
      </p:sp>
      <p:sp>
        <p:nvSpPr>
          <p:cNvPr id="326" name="https://www.simplilearn.com/tutorials/deep-learning-tutorial/convolutional-neural-network"/>
          <p:cNvSpPr txBox="1"/>
          <p:nvPr/>
        </p:nvSpPr>
        <p:spPr>
          <a:xfrm>
            <a:off x="202743" y="1319134"/>
            <a:ext cx="12599314" cy="1064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rPr dirty="0"/>
              <a:t>https://</a:t>
            </a:r>
            <a:r>
              <a:rPr dirty="0" err="1"/>
              <a:t>www.simplilearn.com</a:t>
            </a:r>
            <a:r>
              <a:rPr dirty="0"/>
              <a:t>/tutorials/deep-learning-tutorial/convolutional-neural-network</a:t>
            </a:r>
          </a:p>
        </p:txBody>
      </p:sp>
      <p:pic>
        <p:nvPicPr>
          <p:cNvPr id="327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84" y="2964984"/>
            <a:ext cx="12466232" cy="4979718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122"/>
            <a:ext cx="13004800" cy="4573356"/>
          </a:xfrm>
          <a:prstGeom prst="rect">
            <a:avLst/>
          </a:prstGeom>
          <a:ln w="88900">
            <a:miter lim="400000"/>
          </a:ln>
        </p:spPr>
      </p:pic>
      <p:sp>
        <p:nvSpPr>
          <p:cNvPr id="330" name="Convolutional Neural Network:…"/>
          <p:cNvSpPr txBox="1"/>
          <p:nvPr/>
        </p:nvSpPr>
        <p:spPr>
          <a:xfrm>
            <a:off x="112858" y="29610"/>
            <a:ext cx="12779084" cy="1718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Convolutional Neural Network: </a:t>
            </a:r>
          </a:p>
          <a:p>
            <a:pPr>
              <a:defRPr sz="5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Image Classification</a:t>
            </a:r>
          </a:p>
        </p:txBody>
      </p:sp>
      <p:sp>
        <p:nvSpPr>
          <p:cNvPr id="331" name="https://peerj.com/articles/cs-773/"/>
          <p:cNvSpPr txBox="1"/>
          <p:nvPr/>
        </p:nvSpPr>
        <p:spPr>
          <a:xfrm>
            <a:off x="4115326" y="9051276"/>
            <a:ext cx="5942548" cy="566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https://peerj.com/articles/cs-773/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4175"/>
            <a:ext cx="13004800" cy="4665250"/>
          </a:xfrm>
          <a:prstGeom prst="rect">
            <a:avLst/>
          </a:prstGeom>
          <a:ln w="88900">
            <a:miter lim="400000"/>
          </a:ln>
        </p:spPr>
      </p:pic>
      <p:sp>
        <p:nvSpPr>
          <p:cNvPr id="334" name="https://pubmed.ncbi.nlm.nih.gov/31726762/"/>
          <p:cNvSpPr txBox="1"/>
          <p:nvPr/>
        </p:nvSpPr>
        <p:spPr>
          <a:xfrm>
            <a:off x="1468407" y="4613636"/>
            <a:ext cx="10321986" cy="78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https://pubmed.ncbi.nlm.nih.gov/31726762/</a:t>
            </a:r>
          </a:p>
        </p:txBody>
      </p:sp>
      <p:sp>
        <p:nvSpPr>
          <p:cNvPr id="335" name="https://pubmed.ncbi.nlm.nih.gov/31726762/"/>
          <p:cNvSpPr txBox="1"/>
          <p:nvPr/>
        </p:nvSpPr>
        <p:spPr>
          <a:xfrm>
            <a:off x="3206048" y="9025876"/>
            <a:ext cx="7405504" cy="566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https://pubmed.ncbi.nlm.nih.gov/31726762/</a:t>
            </a:r>
          </a:p>
        </p:txBody>
      </p:sp>
      <p:sp>
        <p:nvSpPr>
          <p:cNvPr id="336" name="Convolutional Neural Network:…"/>
          <p:cNvSpPr txBox="1"/>
          <p:nvPr/>
        </p:nvSpPr>
        <p:spPr>
          <a:xfrm>
            <a:off x="112858" y="29610"/>
            <a:ext cx="12779084" cy="1718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Convolutional Neural Network: </a:t>
            </a:r>
          </a:p>
          <a:p>
            <a:pPr>
              <a:defRPr sz="5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Structural Health Monitoring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upervised vs Unsupervised Training"/>
          <p:cNvSpPr txBox="1">
            <a:spLocks noGrp="1"/>
          </p:cNvSpPr>
          <p:nvPr>
            <p:ph type="title"/>
          </p:nvPr>
        </p:nvSpPr>
        <p:spPr>
          <a:xfrm>
            <a:off x="241300" y="-342900"/>
            <a:ext cx="12522200" cy="2540000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Supervised vs Unsupervised Training</a:t>
            </a:r>
          </a:p>
        </p:txBody>
      </p:sp>
      <p:pic>
        <p:nvPicPr>
          <p:cNvPr id="147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2578100"/>
            <a:ext cx="12941300" cy="54610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737" y="2100707"/>
            <a:ext cx="6876023" cy="4296036"/>
          </a:xfrm>
          <a:prstGeom prst="rect">
            <a:avLst/>
          </a:prstGeom>
          <a:ln w="88900">
            <a:miter lim="400000"/>
          </a:ln>
        </p:spPr>
      </p:pic>
      <p:sp>
        <p:nvSpPr>
          <p:cNvPr id="150" name="An “Inspirational” Neural Network"/>
          <p:cNvSpPr txBox="1"/>
          <p:nvPr/>
        </p:nvSpPr>
        <p:spPr>
          <a:xfrm>
            <a:off x="112858" y="245509"/>
            <a:ext cx="12779084" cy="90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An “Inspirational” Neural Network</a:t>
            </a:r>
          </a:p>
        </p:txBody>
      </p:sp>
      <p:pic>
        <p:nvPicPr>
          <p:cNvPr id="151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81" y="6641062"/>
            <a:ext cx="12255246" cy="3628090"/>
          </a:xfrm>
          <a:prstGeom prst="rect">
            <a:avLst/>
          </a:prstGeom>
          <a:ln w="88900">
            <a:miter lim="400000"/>
          </a:ln>
        </p:spPr>
      </p:pic>
      <p:pic>
        <p:nvPicPr>
          <p:cNvPr id="152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353" y="2501288"/>
            <a:ext cx="6876023" cy="2613562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75" y="1669306"/>
            <a:ext cx="7923612" cy="7284194"/>
          </a:xfrm>
          <a:prstGeom prst="rect">
            <a:avLst/>
          </a:prstGeom>
          <a:ln w="88900">
            <a:miter lim="400000"/>
          </a:ln>
        </p:spPr>
      </p:pic>
      <p:pic>
        <p:nvPicPr>
          <p:cNvPr id="155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491" y="6020098"/>
            <a:ext cx="5283677" cy="3216785"/>
          </a:xfrm>
          <a:prstGeom prst="rect">
            <a:avLst/>
          </a:prstGeom>
          <a:ln w="88900">
            <a:miter lim="400000"/>
          </a:ln>
        </p:spPr>
      </p:pic>
      <p:pic>
        <p:nvPicPr>
          <p:cNvPr id="156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898" y="1999002"/>
            <a:ext cx="5794863" cy="3990803"/>
          </a:xfrm>
          <a:prstGeom prst="rect">
            <a:avLst/>
          </a:prstGeom>
          <a:ln w="88900">
            <a:miter lim="400000"/>
          </a:ln>
        </p:spPr>
      </p:pic>
      <p:sp>
        <p:nvSpPr>
          <p:cNvPr id="157" name="Predicting Cysteine’s Disulfide-Bonding State…"/>
          <p:cNvSpPr txBox="1"/>
          <p:nvPr/>
        </p:nvSpPr>
        <p:spPr>
          <a:xfrm>
            <a:off x="176782" y="199376"/>
            <a:ext cx="12651236" cy="1836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Predicting Cysteine’s Disulfide-Bonding State</a:t>
            </a:r>
          </a:p>
          <a:p>
            <a:pPr>
              <a:defRPr sz="30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(1990)</a:t>
            </a:r>
          </a:p>
        </p:txBody>
      </p:sp>
      <p:sp>
        <p:nvSpPr>
          <p:cNvPr id="158" name="https://pubmed.ncbi.nlm.nih.gov/2217140/"/>
          <p:cNvSpPr txBox="1"/>
          <p:nvPr/>
        </p:nvSpPr>
        <p:spPr>
          <a:xfrm>
            <a:off x="3634690" y="9164874"/>
            <a:ext cx="5735420" cy="49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rPr dirty="0"/>
              <a:t>https://</a:t>
            </a:r>
            <a:r>
              <a:rPr dirty="0" err="1"/>
              <a:t>pubmed.ncbi.nlm.nih.gov</a:t>
            </a:r>
            <a:r>
              <a:rPr dirty="0"/>
              <a:t>/2217140/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44" y="1772417"/>
            <a:ext cx="5616118" cy="7720206"/>
          </a:xfrm>
          <a:prstGeom prst="rect">
            <a:avLst/>
          </a:prstGeom>
          <a:ln w="88900">
            <a:miter lim="400000"/>
          </a:ln>
        </p:spPr>
      </p:pic>
      <p:pic>
        <p:nvPicPr>
          <p:cNvPr id="161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676" y="2059862"/>
            <a:ext cx="6237390" cy="3516770"/>
          </a:xfrm>
          <a:prstGeom prst="rect">
            <a:avLst/>
          </a:prstGeom>
          <a:ln w="88900">
            <a:miter lim="400000"/>
          </a:ln>
        </p:spPr>
      </p:pic>
      <p:sp>
        <p:nvSpPr>
          <p:cNvPr id="162" name="Jun2017 - https://arxiv.org/pdf/1706.03762.pdf…"/>
          <p:cNvSpPr txBox="1"/>
          <p:nvPr/>
        </p:nvSpPr>
        <p:spPr>
          <a:xfrm>
            <a:off x="5653934" y="5632520"/>
            <a:ext cx="7917265" cy="1506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solidFill>
                  <a:srgbClr val="000000"/>
                </a:solidFill>
              </a:defRPr>
            </a:pPr>
            <a:r>
              <a:rPr dirty="0"/>
              <a:t>Jun2017 - </a:t>
            </a:r>
            <a:r>
              <a:rPr u="sng" dirty="0">
                <a:hlinkClick r:id="rId4"/>
              </a:rPr>
              <a:t>https://arxiv.org/pdf/1706.03762.pdf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rPr dirty="0"/>
              <a:t>(last revised Aug2023)</a:t>
            </a:r>
          </a:p>
        </p:txBody>
      </p:sp>
      <p:sp>
        <p:nvSpPr>
          <p:cNvPr id="163" name="“Attention Is All You Need”…"/>
          <p:cNvSpPr txBox="1"/>
          <p:nvPr/>
        </p:nvSpPr>
        <p:spPr>
          <a:xfrm>
            <a:off x="1596235" y="53325"/>
            <a:ext cx="9990130" cy="1468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solidFill>
                  <a:srgbClr val="000000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“Attention Is All You Need”</a:t>
            </a:r>
          </a:p>
          <a:p>
            <a:pPr>
              <a:defRPr sz="30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(2017-present)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065"/>
            <a:ext cx="13004800" cy="7408870"/>
          </a:xfrm>
          <a:prstGeom prst="rect">
            <a:avLst/>
          </a:prstGeom>
          <a:ln w="88900">
            <a:miter lim="400000"/>
          </a:ln>
        </p:spPr>
      </p:pic>
      <p:sp>
        <p:nvSpPr>
          <p:cNvPr id="166" name="https://www.techtarget.com/whatis/definition/large-language-model-LLM"/>
          <p:cNvSpPr txBox="1"/>
          <p:nvPr/>
        </p:nvSpPr>
        <p:spPr>
          <a:xfrm>
            <a:off x="1748298" y="8923770"/>
            <a:ext cx="10117804" cy="49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400">
                <a:solidFill>
                  <a:srgbClr val="000000"/>
                </a:solidFill>
              </a:defRPr>
            </a:lvl1pPr>
          </a:lstStyle>
          <a:p>
            <a:r>
              <a:t>https://www.techtarget.com/whatis/definition/large-language-model-LLM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Chalkboard"/>
        <a:ea typeface="Chalkboard"/>
        <a:cs typeface="Chalkboard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Chalkboard"/>
        <a:ea typeface="Chalkboard"/>
        <a:cs typeface="Chalkboard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1571</Words>
  <Application>Microsoft Macintosh PowerPoint</Application>
  <PresentationFormat>Custom</PresentationFormat>
  <Paragraphs>199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Chalkboard</vt:lpstr>
      <vt:lpstr>Chalkduster</vt:lpstr>
      <vt:lpstr>Gill Sans</vt:lpstr>
      <vt:lpstr>Helvetica</vt:lpstr>
      <vt:lpstr>Helvetica Neue</vt:lpstr>
      <vt:lpstr>Lucida Grande</vt:lpstr>
      <vt:lpstr>Times Roman</vt:lpstr>
      <vt:lpstr>Chalkboard</vt:lpstr>
      <vt:lpstr>PowerPoint Presentation</vt:lpstr>
      <vt:lpstr>My Journey Began in the Late 80’s</vt:lpstr>
      <vt:lpstr>PowerPoint Presentation</vt:lpstr>
      <vt:lpstr>Neural Network Basics:  How They Learn and Predict</vt:lpstr>
      <vt:lpstr>Supervised vs Unsupervised Training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Challenges Are You Facing? </vt:lpstr>
      <vt:lpstr>PowerPoint Presentation</vt:lpstr>
      <vt:lpstr>Looking Beyond Your Sphere of Understanding</vt:lpstr>
      <vt:lpstr>The Ultimate Decision Maker…</vt:lpstr>
      <vt:lpstr>Classifying Complex Samples:  Pyrolysis MassSpec  (circa 1986) </vt:lpstr>
      <vt:lpstr>Classifying Raman Spectra of Extracellular Vesicles based on Convolutional Neural Networks for Prostate Cancer Detection (2019)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Transformer Architecture Simplified</vt:lpstr>
      <vt:lpstr>Here’s a breakdown of the diagram: Encoder-decoder architecture: The model is divided into two parts: an encoder and a decoder. The encoder’s role is to receive the input sequence and transform it into a contextual representation. The decoder’s role is to generate the output sequence based on the encoded representation. Layers: Both the encoder and decoder consist of multiple layers stacked on top of each other. Each layer refines the previous layer’s output. Self-attention mechanism: This is a core component of the Transformer model. It allows the model to attend to relevant parts of the input sequence when processing a word. In the image, this is depicted by the “Multi-head Self Attention” block. Layer normalization: This is another essential building block that helps stabilize the training process of the model. Input and output embeddings: These are dense vector representations of words in the input and output sequences. The embedding layer maps words from the vocabulary space into a continuous vector space. Overall, the Transformer model takes an input sequence, encodes it, and then decodes it to generate an output sequence. The self-attention mechanism allows the model to focus on important parts of the input sequence when generating the output.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Steven Muskal</cp:lastModifiedBy>
  <cp:revision>14</cp:revision>
  <dcterms:modified xsi:type="dcterms:W3CDTF">2024-03-24T20:16:52Z</dcterms:modified>
</cp:coreProperties>
</file>